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99" r:id="rId2"/>
    <p:sldId id="297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71" r:id="rId12"/>
    <p:sldId id="273" r:id="rId13"/>
    <p:sldId id="276" r:id="rId14"/>
    <p:sldId id="277" r:id="rId15"/>
    <p:sldId id="285" r:id="rId16"/>
    <p:sldId id="286" r:id="rId17"/>
    <p:sldId id="294" r:id="rId18"/>
    <p:sldId id="295" r:id="rId19"/>
    <p:sldId id="296" r:id="rId20"/>
    <p:sldId id="298" r:id="rId21"/>
    <p:sldId id="301" r:id="rId22"/>
    <p:sldId id="300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200"/>
    <a:srgbClr val="45241B"/>
    <a:srgbClr val="602000"/>
    <a:srgbClr val="964B00"/>
    <a:srgbClr val="075907"/>
    <a:srgbClr val="666633"/>
    <a:srgbClr val="003300"/>
    <a:srgbClr val="443630"/>
    <a:srgbClr val="FF7733"/>
    <a:srgbClr val="FFA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rednji slo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2291C-2A68-4E28-8AA0-255D6335D8B5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54499A2C-CADC-490A-AFAA-1CB7A7DDA705}">
      <dgm:prSet phldrT="[besedilo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FF00"/>
            </a:gs>
            <a:gs pos="100000">
              <a:srgbClr val="FF7733"/>
            </a:gs>
          </a:gsLst>
          <a:lin ang="2700000" scaled="0"/>
        </a:gradFill>
      </dgm:spPr>
      <dgm:t>
        <a:bodyPr/>
        <a:lstStyle/>
        <a:p>
          <a:pPr algn="ctr"/>
          <a:r>
            <a:rPr lang="sl-SI" b="1" cap="none" spc="0" dirty="0">
              <a:ln w="952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PREHRANJEVANJE ŽIVALI</a:t>
          </a:r>
        </a:p>
      </dgm:t>
    </dgm:pt>
    <dgm:pt modelId="{06E931B9-3C8B-4EC9-907B-CBAF14F54282}" type="parTrans" cxnId="{2CA2F3FF-D91D-4F88-82B4-CFDBE3EEE010}">
      <dgm:prSet/>
      <dgm:spPr/>
      <dgm:t>
        <a:bodyPr/>
        <a:lstStyle/>
        <a:p>
          <a:pPr algn="ctr"/>
          <a:endParaRPr lang="sl-SI"/>
        </a:p>
      </dgm:t>
    </dgm:pt>
    <dgm:pt modelId="{4F769AD1-1FE0-4EE8-9A83-D8FC29C9ABB7}" type="sibTrans" cxnId="{2CA2F3FF-D91D-4F88-82B4-CFDBE3EEE010}">
      <dgm:prSet/>
      <dgm:spPr/>
      <dgm:t>
        <a:bodyPr/>
        <a:lstStyle/>
        <a:p>
          <a:pPr algn="ctr"/>
          <a:endParaRPr lang="sl-SI"/>
        </a:p>
      </dgm:t>
    </dgm:pt>
    <dgm:pt modelId="{8D20C586-B99F-4C63-AF2D-2A3A3B733AFD}">
      <dgm:prSet phldrT="[besedilo]" custT="1"/>
      <dgm:spPr>
        <a:gradFill rotWithShape="0">
          <a:gsLst>
            <a:gs pos="0">
              <a:srgbClr val="FBEAC7"/>
            </a:gs>
            <a:gs pos="17999">
              <a:srgbClr val="92D050"/>
            </a:gs>
            <a:gs pos="36000">
              <a:srgbClr val="FAC77D"/>
            </a:gs>
            <a:gs pos="61000">
              <a:srgbClr val="92D050"/>
            </a:gs>
            <a:gs pos="82001">
              <a:srgbClr val="FBD49C"/>
            </a:gs>
            <a:gs pos="100000">
              <a:srgbClr val="92D050"/>
            </a:gs>
          </a:gsLst>
          <a:lin ang="2700000" scaled="0"/>
        </a:gradFill>
      </dgm:spPr>
      <dgm:t>
        <a:bodyPr/>
        <a:lstStyle/>
        <a:p>
          <a:pPr algn="ctr"/>
          <a:r>
            <a:rPr lang="sl-SI" sz="2000" b="1" dirty="0">
              <a:solidFill>
                <a:srgbClr val="C00000"/>
              </a:solidFill>
            </a:rPr>
            <a:t>VSEJEDCI:</a:t>
          </a:r>
        </a:p>
        <a:p>
          <a:pPr algn="ctr"/>
          <a:r>
            <a:rPr lang="sl-SI" sz="1800" b="1" dirty="0">
              <a:solidFill>
                <a:srgbClr val="C00000"/>
              </a:solidFill>
            </a:rPr>
            <a:t>- živalska in rastlinska hrana,</a:t>
          </a:r>
        </a:p>
        <a:p>
          <a:pPr algn="ctr"/>
          <a:r>
            <a:rPr lang="sl-SI" sz="1800" b="1" dirty="0">
              <a:solidFill>
                <a:srgbClr val="C00000"/>
              </a:solidFill>
            </a:rPr>
            <a:t>- prašiči, </a:t>
          </a:r>
          <a:r>
            <a:rPr lang="sl-SI" sz="1800" b="1" dirty="0" smtClean="0">
              <a:solidFill>
                <a:srgbClr val="C00000"/>
              </a:solidFill>
            </a:rPr>
            <a:t>medvedi, </a:t>
          </a:r>
          <a:r>
            <a:rPr lang="sl-SI" sz="1800" b="1" dirty="0">
              <a:solidFill>
                <a:srgbClr val="C00000"/>
              </a:solidFill>
            </a:rPr>
            <a:t>ježi, miši ...</a:t>
          </a:r>
        </a:p>
      </dgm:t>
    </dgm:pt>
    <dgm:pt modelId="{6E7EB121-38ED-489C-ADEA-75AC28D80798}" type="parTrans" cxnId="{8D67665C-880B-4C5F-A968-D1A62412A8D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rgbClr val="FFA071"/>
          </a:solidFill>
        </a:ln>
      </dgm:spPr>
      <dgm:t>
        <a:bodyPr/>
        <a:lstStyle/>
        <a:p>
          <a:pPr algn="ctr"/>
          <a:endParaRPr lang="sl-SI"/>
        </a:p>
      </dgm:t>
    </dgm:pt>
    <dgm:pt modelId="{18148747-007A-41CB-96F9-17708EFCF127}" type="sibTrans" cxnId="{8D67665C-880B-4C5F-A968-D1A62412A8DA}">
      <dgm:prSet/>
      <dgm:spPr/>
      <dgm:t>
        <a:bodyPr/>
        <a:lstStyle/>
        <a:p>
          <a:pPr algn="ctr"/>
          <a:endParaRPr lang="sl-SI"/>
        </a:p>
      </dgm:t>
    </dgm:pt>
    <dgm:pt modelId="{C4D015A6-2822-4DBC-8FDD-83EE0761B444}">
      <dgm:prSet phldrT="[besedilo]" custT="1"/>
      <dgm:spPr>
        <a:gradFill flip="none" rotWithShape="1">
          <a:gsLst>
            <a:gs pos="0">
              <a:srgbClr val="DDEBCF"/>
            </a:gs>
            <a:gs pos="0">
              <a:schemeClr val="bg1"/>
            </a:gs>
            <a:gs pos="49000">
              <a:srgbClr val="FFA071"/>
            </a:gs>
            <a:gs pos="100000">
              <a:schemeClr val="bg1"/>
            </a:gs>
          </a:gsLst>
          <a:lin ang="2700000" scaled="1"/>
          <a:tileRect/>
        </a:gradFill>
      </dgm:spPr>
      <dgm:t>
        <a:bodyPr/>
        <a:lstStyle/>
        <a:p>
          <a:pPr algn="ctr">
            <a:lnSpc>
              <a:spcPct val="130000"/>
            </a:lnSpc>
          </a:pPr>
          <a:r>
            <a:rPr lang="sl-SI" sz="1800" b="1" dirty="0">
              <a:solidFill>
                <a:srgbClr val="602000"/>
              </a:solidFill>
            </a:rPr>
            <a:t>MESOJEDCI:</a:t>
          </a:r>
        </a:p>
        <a:p>
          <a:pPr algn="ctr">
            <a:lnSpc>
              <a:spcPct val="130000"/>
            </a:lnSpc>
          </a:pPr>
          <a:r>
            <a:rPr lang="sl-SI" sz="1600" b="1" dirty="0" smtClean="0">
              <a:solidFill>
                <a:srgbClr val="602000"/>
              </a:solidFill>
            </a:rPr>
            <a:t>- </a:t>
          </a:r>
          <a:r>
            <a:rPr lang="sl-SI" sz="1600" b="1" dirty="0">
              <a:solidFill>
                <a:srgbClr val="602000"/>
              </a:solidFill>
            </a:rPr>
            <a:t>hranijo se z drugimi </a:t>
          </a:r>
          <a:r>
            <a:rPr lang="sl-SI" sz="1600" b="1" dirty="0" smtClean="0">
              <a:solidFill>
                <a:srgbClr val="602000"/>
              </a:solidFill>
            </a:rPr>
            <a:t>živalmi,</a:t>
          </a:r>
          <a:endParaRPr lang="sl-SI" sz="1600" b="1" dirty="0">
            <a:solidFill>
              <a:srgbClr val="602000"/>
            </a:solidFill>
          </a:endParaRPr>
        </a:p>
        <a:p>
          <a:pPr algn="ctr">
            <a:lnSpc>
              <a:spcPct val="130000"/>
            </a:lnSpc>
          </a:pPr>
          <a:r>
            <a:rPr lang="sl-SI" sz="1600" b="1" dirty="0">
              <a:solidFill>
                <a:srgbClr val="602000"/>
              </a:solidFill>
            </a:rPr>
            <a:t>- </a:t>
          </a:r>
          <a:r>
            <a:rPr lang="sl-SI" sz="1600" b="1" dirty="0" smtClean="0">
              <a:solidFill>
                <a:srgbClr val="602000"/>
              </a:solidFill>
            </a:rPr>
            <a:t>psi, mačke, volkovi, lisice, tigri, levi, štorklje, kače, bolhe ...</a:t>
          </a:r>
          <a:endParaRPr lang="sl-SI" sz="1600" b="1" dirty="0">
            <a:solidFill>
              <a:srgbClr val="602000"/>
            </a:solidFill>
          </a:endParaRPr>
        </a:p>
      </dgm:t>
    </dgm:pt>
    <dgm:pt modelId="{05D1423C-0962-46BC-8EAB-01B6870628B1}" type="parTrans" cxnId="{006C5DD0-9E3D-4A7A-A321-EF2AB29A51F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rgbClr val="602000"/>
          </a:solidFill>
        </a:ln>
      </dgm:spPr>
      <dgm:t>
        <a:bodyPr/>
        <a:lstStyle/>
        <a:p>
          <a:pPr algn="ctr"/>
          <a:endParaRPr lang="sl-SI"/>
        </a:p>
      </dgm:t>
    </dgm:pt>
    <dgm:pt modelId="{C801BBA8-0C70-4A68-8F41-3618A597E7BF}" type="sibTrans" cxnId="{006C5DD0-9E3D-4A7A-A321-EF2AB29A51F5}">
      <dgm:prSet/>
      <dgm:spPr/>
      <dgm:t>
        <a:bodyPr/>
        <a:lstStyle/>
        <a:p>
          <a:pPr algn="ctr"/>
          <a:endParaRPr lang="sl-SI"/>
        </a:p>
      </dgm:t>
    </dgm:pt>
    <dgm:pt modelId="{24BB5954-4D52-466C-ACCD-05BD0FEB12E2}">
      <dgm:prSet phldrT="[besedilo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chemeClr val="bg1"/>
            </a:gs>
          </a:gsLst>
          <a:lin ang="5400000" scaled="0"/>
        </a:gradFill>
      </dgm:spPr>
      <dgm:t>
        <a:bodyPr/>
        <a:lstStyle/>
        <a:p>
          <a:pPr algn="ctr">
            <a:lnSpc>
              <a:spcPct val="90000"/>
            </a:lnSpc>
          </a:pPr>
          <a:r>
            <a:rPr lang="sl-SI" sz="1800" b="1" dirty="0">
              <a:solidFill>
                <a:srgbClr val="003300"/>
              </a:solidFill>
            </a:rPr>
            <a:t>RASTLINOJEDCI: </a:t>
          </a:r>
        </a:p>
        <a:p>
          <a:pPr algn="ctr">
            <a:lnSpc>
              <a:spcPct val="140000"/>
            </a:lnSpc>
          </a:pPr>
          <a:r>
            <a:rPr lang="sl-SI" sz="1600" b="1" dirty="0" smtClean="0">
              <a:solidFill>
                <a:srgbClr val="003300"/>
              </a:solidFill>
            </a:rPr>
            <a:t>- hrano z zobmi drobijo in meljejo (zobje kočniki in sekalci),</a:t>
          </a:r>
        </a:p>
        <a:p>
          <a:pPr algn="ctr">
            <a:lnSpc>
              <a:spcPct val="140000"/>
            </a:lnSpc>
          </a:pPr>
          <a:r>
            <a:rPr lang="sl-SI" sz="1600" b="1" dirty="0" smtClean="0">
              <a:solidFill>
                <a:srgbClr val="003300"/>
              </a:solidFill>
            </a:rPr>
            <a:t>- srne, jeleni, krave (prežvekovalci), ptiči (s plodovi, semeni), polži in gosenice (z listi), čebele in kolibriji (z medičino</a:t>
          </a:r>
          <a:r>
            <a:rPr lang="sl-SI" sz="1600" b="1" smtClean="0">
              <a:solidFill>
                <a:srgbClr val="003300"/>
              </a:solidFill>
            </a:rPr>
            <a:t>), zajci </a:t>
          </a:r>
          <a:r>
            <a:rPr lang="sl-SI" sz="1600" b="1" dirty="0" smtClean="0">
              <a:solidFill>
                <a:srgbClr val="003300"/>
              </a:solidFill>
            </a:rPr>
            <a:t>…</a:t>
          </a:r>
          <a:endParaRPr lang="sl-SI" sz="1600" b="1" dirty="0">
            <a:solidFill>
              <a:srgbClr val="003300"/>
            </a:solidFill>
          </a:endParaRPr>
        </a:p>
      </dgm:t>
    </dgm:pt>
    <dgm:pt modelId="{0E7A81FD-4350-40B0-AF1F-2B7CCB6868F9}" type="parTrans" cxnId="{8CCE86EE-14C2-4310-867C-CBCAEB5A238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 algn="ctr"/>
          <a:endParaRPr lang="sl-SI"/>
        </a:p>
      </dgm:t>
    </dgm:pt>
    <dgm:pt modelId="{117BCFEB-F6A8-406C-9840-3A7D2F5C5A4C}" type="sibTrans" cxnId="{8CCE86EE-14C2-4310-867C-CBCAEB5A2388}">
      <dgm:prSet/>
      <dgm:spPr/>
      <dgm:t>
        <a:bodyPr/>
        <a:lstStyle/>
        <a:p>
          <a:pPr algn="ctr"/>
          <a:endParaRPr lang="sl-SI"/>
        </a:p>
      </dgm:t>
    </dgm:pt>
    <dgm:pt modelId="{1149BBA8-1626-459A-BE8F-8AD45B4888D1}" type="pres">
      <dgm:prSet presAssocID="{8022291C-2A68-4E28-8AA0-255D6335D8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27990D81-429A-45CB-8A30-6F700F0E82AB}" type="pres">
      <dgm:prSet presAssocID="{54499A2C-CADC-490A-AFAA-1CB7A7DDA705}" presName="singleCycle" presStyleCnt="0"/>
      <dgm:spPr/>
    </dgm:pt>
    <dgm:pt modelId="{19EAE652-BA5B-4DB0-80FD-1458B0F4BE1B}" type="pres">
      <dgm:prSet presAssocID="{54499A2C-CADC-490A-AFAA-1CB7A7DDA705}" presName="singleCenter" presStyleLbl="node1" presStyleIdx="0" presStyleCnt="4" custScaleX="221705" custScaleY="59487" custLinFactNeighborX="-14839" custLinFactNeighborY="-9997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EF0C0E78-9DF0-44A5-ABEE-ADF66A12FF83}" type="pres">
      <dgm:prSet presAssocID="{6E7EB121-38ED-489C-ADEA-75AC28D80798}" presName="Name56" presStyleLbl="parChTrans1D2" presStyleIdx="0" presStyleCnt="3"/>
      <dgm:spPr/>
      <dgm:t>
        <a:bodyPr/>
        <a:lstStyle/>
        <a:p>
          <a:endParaRPr lang="sl-SI"/>
        </a:p>
      </dgm:t>
    </dgm:pt>
    <dgm:pt modelId="{E219977B-D3DC-4397-B491-97F5E8E3EB99}" type="pres">
      <dgm:prSet presAssocID="{8D20C586-B99F-4C63-AF2D-2A3A3B733AFD}" presName="text0" presStyleLbl="node1" presStyleIdx="1" presStyleCnt="4" custScaleX="279996" custRadScaleRad="105779" custRadScaleInc="-19356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0C76FE5-104B-4BDD-A3CA-973032EC8E21}" type="pres">
      <dgm:prSet presAssocID="{05D1423C-0962-46BC-8EAB-01B6870628B1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68DB0C4-BC05-46E8-8087-FB4F365BEA9E}" type="pres">
      <dgm:prSet presAssocID="{C4D015A6-2822-4DBC-8FDD-83EE0761B444}" presName="text0" presStyleLbl="node1" presStyleIdx="2" presStyleCnt="4" custScaleX="308184" custScaleY="126694" custRadScaleRad="65123" custRadScaleInc="1801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EA80C99-624E-4868-B47C-F4CA6AB7F590}" type="pres">
      <dgm:prSet presAssocID="{0E7A81FD-4350-40B0-AF1F-2B7CCB6868F9}" presName="Name56" presStyleLbl="parChTrans1D2" presStyleIdx="2" presStyleCnt="3"/>
      <dgm:spPr/>
      <dgm:t>
        <a:bodyPr/>
        <a:lstStyle/>
        <a:p>
          <a:endParaRPr lang="sl-SI"/>
        </a:p>
      </dgm:t>
    </dgm:pt>
    <dgm:pt modelId="{86E316C0-8357-4E5D-BA72-32DB91B088F4}" type="pres">
      <dgm:prSet presAssocID="{24BB5954-4D52-466C-ACCD-05BD0FEB12E2}" presName="text0" presStyleLbl="node1" presStyleIdx="3" presStyleCnt="4" custScaleX="546103" custScaleY="141656" custRadScaleRad="92798" custRadScaleInc="17813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9F6FA558-0347-421F-9772-4795FA383ED6}" type="presOf" srcId="{24BB5954-4D52-466C-ACCD-05BD0FEB12E2}" destId="{86E316C0-8357-4E5D-BA72-32DB91B088F4}" srcOrd="0" destOrd="0" presId="urn:microsoft.com/office/officeart/2008/layout/RadialCluster"/>
    <dgm:cxn modelId="{3054B6CF-1C05-42BC-BC97-03B22851D6B6}" type="presOf" srcId="{0E7A81FD-4350-40B0-AF1F-2B7CCB6868F9}" destId="{2EA80C99-624E-4868-B47C-F4CA6AB7F590}" srcOrd="0" destOrd="0" presId="urn:microsoft.com/office/officeart/2008/layout/RadialCluster"/>
    <dgm:cxn modelId="{8CCE86EE-14C2-4310-867C-CBCAEB5A2388}" srcId="{54499A2C-CADC-490A-AFAA-1CB7A7DDA705}" destId="{24BB5954-4D52-466C-ACCD-05BD0FEB12E2}" srcOrd="2" destOrd="0" parTransId="{0E7A81FD-4350-40B0-AF1F-2B7CCB6868F9}" sibTransId="{117BCFEB-F6A8-406C-9840-3A7D2F5C5A4C}"/>
    <dgm:cxn modelId="{2CA2F3FF-D91D-4F88-82B4-CFDBE3EEE010}" srcId="{8022291C-2A68-4E28-8AA0-255D6335D8B5}" destId="{54499A2C-CADC-490A-AFAA-1CB7A7DDA705}" srcOrd="0" destOrd="0" parTransId="{06E931B9-3C8B-4EC9-907B-CBAF14F54282}" sibTransId="{4F769AD1-1FE0-4EE8-9A83-D8FC29C9ABB7}"/>
    <dgm:cxn modelId="{F9767208-8950-4870-831F-94752159161A}" type="presOf" srcId="{6E7EB121-38ED-489C-ADEA-75AC28D80798}" destId="{EF0C0E78-9DF0-44A5-ABEE-ADF66A12FF83}" srcOrd="0" destOrd="0" presId="urn:microsoft.com/office/officeart/2008/layout/RadialCluster"/>
    <dgm:cxn modelId="{006C5DD0-9E3D-4A7A-A321-EF2AB29A51F5}" srcId="{54499A2C-CADC-490A-AFAA-1CB7A7DDA705}" destId="{C4D015A6-2822-4DBC-8FDD-83EE0761B444}" srcOrd="1" destOrd="0" parTransId="{05D1423C-0962-46BC-8EAB-01B6870628B1}" sibTransId="{C801BBA8-0C70-4A68-8F41-3618A597E7BF}"/>
    <dgm:cxn modelId="{B54519B3-0FBF-454A-9729-932205F821D8}" type="presOf" srcId="{8022291C-2A68-4E28-8AA0-255D6335D8B5}" destId="{1149BBA8-1626-459A-BE8F-8AD45B4888D1}" srcOrd="0" destOrd="0" presId="urn:microsoft.com/office/officeart/2008/layout/RadialCluster"/>
    <dgm:cxn modelId="{8D67665C-880B-4C5F-A968-D1A62412A8DA}" srcId="{54499A2C-CADC-490A-AFAA-1CB7A7DDA705}" destId="{8D20C586-B99F-4C63-AF2D-2A3A3B733AFD}" srcOrd="0" destOrd="0" parTransId="{6E7EB121-38ED-489C-ADEA-75AC28D80798}" sibTransId="{18148747-007A-41CB-96F9-17708EFCF127}"/>
    <dgm:cxn modelId="{54E65C10-5411-4E3F-9686-E102E62E67E9}" type="presOf" srcId="{54499A2C-CADC-490A-AFAA-1CB7A7DDA705}" destId="{19EAE652-BA5B-4DB0-80FD-1458B0F4BE1B}" srcOrd="0" destOrd="0" presId="urn:microsoft.com/office/officeart/2008/layout/RadialCluster"/>
    <dgm:cxn modelId="{74B86583-4A87-485A-8059-0191064B576E}" type="presOf" srcId="{8D20C586-B99F-4C63-AF2D-2A3A3B733AFD}" destId="{E219977B-D3DC-4397-B491-97F5E8E3EB99}" srcOrd="0" destOrd="0" presId="urn:microsoft.com/office/officeart/2008/layout/RadialCluster"/>
    <dgm:cxn modelId="{69A59254-91D7-4DB7-8306-B647886425E8}" type="presOf" srcId="{05D1423C-0962-46BC-8EAB-01B6870628B1}" destId="{00C76FE5-104B-4BDD-A3CA-973032EC8E21}" srcOrd="0" destOrd="0" presId="urn:microsoft.com/office/officeart/2008/layout/RadialCluster"/>
    <dgm:cxn modelId="{5EBC8384-D25D-4421-9C29-254235F75C27}" type="presOf" srcId="{C4D015A6-2822-4DBC-8FDD-83EE0761B444}" destId="{C68DB0C4-BC05-46E8-8087-FB4F365BEA9E}" srcOrd="0" destOrd="0" presId="urn:microsoft.com/office/officeart/2008/layout/RadialCluster"/>
    <dgm:cxn modelId="{94D83D3F-1F7E-467A-9895-9781598400CD}" type="presParOf" srcId="{1149BBA8-1626-459A-BE8F-8AD45B4888D1}" destId="{27990D81-429A-45CB-8A30-6F700F0E82AB}" srcOrd="0" destOrd="0" presId="urn:microsoft.com/office/officeart/2008/layout/RadialCluster"/>
    <dgm:cxn modelId="{39DC3DA1-C66D-4D5F-9FAA-A4F0B3EB671E}" type="presParOf" srcId="{27990D81-429A-45CB-8A30-6F700F0E82AB}" destId="{19EAE652-BA5B-4DB0-80FD-1458B0F4BE1B}" srcOrd="0" destOrd="0" presId="urn:microsoft.com/office/officeart/2008/layout/RadialCluster"/>
    <dgm:cxn modelId="{BEF42BE9-4AF4-4F3A-9ACB-D6134DDCBA0D}" type="presParOf" srcId="{27990D81-429A-45CB-8A30-6F700F0E82AB}" destId="{EF0C0E78-9DF0-44A5-ABEE-ADF66A12FF83}" srcOrd="1" destOrd="0" presId="urn:microsoft.com/office/officeart/2008/layout/RadialCluster"/>
    <dgm:cxn modelId="{00794469-4AA5-4E73-B238-B0A52B67307A}" type="presParOf" srcId="{27990D81-429A-45CB-8A30-6F700F0E82AB}" destId="{E219977B-D3DC-4397-B491-97F5E8E3EB99}" srcOrd="2" destOrd="0" presId="urn:microsoft.com/office/officeart/2008/layout/RadialCluster"/>
    <dgm:cxn modelId="{872F719B-1CBF-4F7A-BFC4-FE80865F454C}" type="presParOf" srcId="{27990D81-429A-45CB-8A30-6F700F0E82AB}" destId="{00C76FE5-104B-4BDD-A3CA-973032EC8E21}" srcOrd="3" destOrd="0" presId="urn:microsoft.com/office/officeart/2008/layout/RadialCluster"/>
    <dgm:cxn modelId="{2D00052F-743D-4AA0-9233-95ADDDD32413}" type="presParOf" srcId="{27990D81-429A-45CB-8A30-6F700F0E82AB}" destId="{C68DB0C4-BC05-46E8-8087-FB4F365BEA9E}" srcOrd="4" destOrd="0" presId="urn:microsoft.com/office/officeart/2008/layout/RadialCluster"/>
    <dgm:cxn modelId="{0BC8157F-5154-4B61-B433-81CA67391177}" type="presParOf" srcId="{27990D81-429A-45CB-8A30-6F700F0E82AB}" destId="{2EA80C99-624E-4868-B47C-F4CA6AB7F590}" srcOrd="5" destOrd="0" presId="urn:microsoft.com/office/officeart/2008/layout/RadialCluster"/>
    <dgm:cxn modelId="{EF444D53-1F32-4EF4-A1CF-4DED98E6A644}" type="presParOf" srcId="{27990D81-429A-45CB-8A30-6F700F0E82AB}" destId="{86E316C0-8357-4E5D-BA72-32DB91B088F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AE652-BA5B-4DB0-80FD-1458B0F4BE1B}">
      <dsp:nvSpPr>
        <dsp:cNvPr id="0" name=""/>
        <dsp:cNvSpPr/>
      </dsp:nvSpPr>
      <dsp:spPr>
        <a:xfrm>
          <a:off x="2302384" y="2615654"/>
          <a:ext cx="4213274" cy="1130488"/>
        </a:xfrm>
        <a:prstGeom prst="roundRect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FF00"/>
            </a:gs>
            <a:gs pos="100000">
              <a:srgbClr val="FF7733"/>
            </a:gs>
          </a:gsLst>
          <a:lin ang="27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b="1" kern="1200" cap="none" spc="0" dirty="0">
              <a:ln w="952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PREHRANJEVANJE ŽIVALI</a:t>
          </a:r>
        </a:p>
      </dsp:txBody>
      <dsp:txXfrm>
        <a:off x="2357570" y="2670840"/>
        <a:ext cx="4102902" cy="1020116"/>
      </dsp:txXfrm>
    </dsp:sp>
    <dsp:sp modelId="{EF0C0E78-9DF0-44A5-ABEE-ADF66A12FF83}">
      <dsp:nvSpPr>
        <dsp:cNvPr id="0" name=""/>
        <dsp:cNvSpPr/>
      </dsp:nvSpPr>
      <dsp:spPr>
        <a:xfrm rot="8065641">
          <a:off x="2970929" y="4117509"/>
          <a:ext cx="10400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0039" y="0"/>
              </a:lnTo>
            </a:path>
          </a:pathLst>
        </a:custGeom>
        <a:noFill/>
        <a:ln w="38100" cap="flat" cmpd="sng" algn="ctr">
          <a:solidFill>
            <a:srgbClr val="FFA07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E219977B-D3DC-4397-B491-97F5E8E3EB99}">
      <dsp:nvSpPr>
        <dsp:cNvPr id="0" name=""/>
        <dsp:cNvSpPr/>
      </dsp:nvSpPr>
      <dsp:spPr>
        <a:xfrm>
          <a:off x="720353" y="4488875"/>
          <a:ext cx="3565092" cy="1273265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92D050"/>
            </a:gs>
            <a:gs pos="36000">
              <a:srgbClr val="FAC77D"/>
            </a:gs>
            <a:gs pos="61000">
              <a:srgbClr val="92D050"/>
            </a:gs>
            <a:gs pos="82001">
              <a:srgbClr val="FBD49C"/>
            </a:gs>
            <a:gs pos="100000">
              <a:srgbClr val="92D050"/>
            </a:gs>
          </a:gsLst>
          <a:lin ang="27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>
              <a:solidFill>
                <a:srgbClr val="C00000"/>
              </a:solidFill>
            </a:rPr>
            <a:t>VSEJEDCI: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>
              <a:solidFill>
                <a:srgbClr val="C00000"/>
              </a:solidFill>
            </a:rPr>
            <a:t>- živalska in rastlinska hrana,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>
              <a:solidFill>
                <a:srgbClr val="C00000"/>
              </a:solidFill>
            </a:rPr>
            <a:t>- prašiči, </a:t>
          </a:r>
          <a:r>
            <a:rPr lang="sl-SI" sz="1800" b="1" kern="1200" dirty="0" smtClean="0">
              <a:solidFill>
                <a:srgbClr val="C00000"/>
              </a:solidFill>
            </a:rPr>
            <a:t>medvedi, </a:t>
          </a:r>
          <a:r>
            <a:rPr lang="sl-SI" sz="1800" b="1" kern="1200" dirty="0">
              <a:solidFill>
                <a:srgbClr val="C00000"/>
              </a:solidFill>
            </a:rPr>
            <a:t>ježi, miši ...</a:t>
          </a:r>
        </a:p>
      </dsp:txBody>
      <dsp:txXfrm>
        <a:off x="782509" y="4551031"/>
        <a:ext cx="3440780" cy="1148953"/>
      </dsp:txXfrm>
    </dsp:sp>
    <dsp:sp modelId="{00C76FE5-104B-4BDD-A3CA-973032EC8E21}">
      <dsp:nvSpPr>
        <dsp:cNvPr id="0" name=""/>
        <dsp:cNvSpPr/>
      </dsp:nvSpPr>
      <dsp:spPr>
        <a:xfrm rot="2303069">
          <a:off x="5043440" y="3973498"/>
          <a:ext cx="7322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2298" y="0"/>
              </a:lnTo>
            </a:path>
          </a:pathLst>
        </a:custGeom>
        <a:noFill/>
        <a:ln w="38100" cap="flat" cmpd="sng" algn="ctr">
          <a:solidFill>
            <a:srgbClr val="602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C68DB0C4-BC05-46E8-8087-FB4F365BEA9E}">
      <dsp:nvSpPr>
        <dsp:cNvPr id="0" name=""/>
        <dsp:cNvSpPr/>
      </dsp:nvSpPr>
      <dsp:spPr>
        <a:xfrm>
          <a:off x="4752811" y="4200853"/>
          <a:ext cx="3924001" cy="1613151"/>
        </a:xfrm>
        <a:prstGeom prst="roundRect">
          <a:avLst/>
        </a:prstGeom>
        <a:gradFill flip="none" rotWithShape="1">
          <a:gsLst>
            <a:gs pos="0">
              <a:srgbClr val="DDEBCF"/>
            </a:gs>
            <a:gs pos="0">
              <a:schemeClr val="bg1"/>
            </a:gs>
            <a:gs pos="49000">
              <a:srgbClr val="FFA071"/>
            </a:gs>
            <a:gs pos="100000">
              <a:schemeClr val="bg1"/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>
              <a:solidFill>
                <a:srgbClr val="602000"/>
              </a:solidFill>
            </a:rPr>
            <a:t>MESOJEDCI:</a:t>
          </a:r>
        </a:p>
        <a:p>
          <a:pPr lvl="0" algn="ctr" defTabSz="8001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602000"/>
              </a:solidFill>
            </a:rPr>
            <a:t>- </a:t>
          </a:r>
          <a:r>
            <a:rPr lang="sl-SI" sz="1600" b="1" kern="1200" dirty="0">
              <a:solidFill>
                <a:srgbClr val="602000"/>
              </a:solidFill>
            </a:rPr>
            <a:t>hranijo se z drugimi </a:t>
          </a:r>
          <a:r>
            <a:rPr lang="sl-SI" sz="1600" b="1" kern="1200" dirty="0" smtClean="0">
              <a:solidFill>
                <a:srgbClr val="602000"/>
              </a:solidFill>
            </a:rPr>
            <a:t>živalmi,</a:t>
          </a:r>
          <a:endParaRPr lang="sl-SI" sz="1600" b="1" kern="1200" dirty="0">
            <a:solidFill>
              <a:srgbClr val="602000"/>
            </a:solidFill>
          </a:endParaRPr>
        </a:p>
        <a:p>
          <a:pPr lvl="0" algn="ctr" defTabSz="8001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>
              <a:solidFill>
                <a:srgbClr val="602000"/>
              </a:solidFill>
            </a:rPr>
            <a:t>- </a:t>
          </a:r>
          <a:r>
            <a:rPr lang="sl-SI" sz="1600" b="1" kern="1200" dirty="0" smtClean="0">
              <a:solidFill>
                <a:srgbClr val="602000"/>
              </a:solidFill>
            </a:rPr>
            <a:t>psi, mačke, volkovi, lisice, tigri, levi, štorklje, kače, bolhe ...</a:t>
          </a:r>
          <a:endParaRPr lang="sl-SI" sz="1600" b="1" kern="1200" dirty="0">
            <a:solidFill>
              <a:srgbClr val="602000"/>
            </a:solidFill>
          </a:endParaRPr>
        </a:p>
      </dsp:txBody>
      <dsp:txXfrm>
        <a:off x="4831559" y="4279601"/>
        <a:ext cx="3766505" cy="1455655"/>
      </dsp:txXfrm>
    </dsp:sp>
    <dsp:sp modelId="{2EA80C99-624E-4868-B47C-F4CA6AB7F590}">
      <dsp:nvSpPr>
        <dsp:cNvPr id="0" name=""/>
        <dsp:cNvSpPr/>
      </dsp:nvSpPr>
      <dsp:spPr>
        <a:xfrm rot="16618632">
          <a:off x="4217989" y="2321661"/>
          <a:ext cx="5923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2372" y="0"/>
              </a:lnTo>
            </a:path>
          </a:pathLst>
        </a:custGeom>
        <a:noFill/>
        <a:ln w="38100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6E316C0-8357-4E5D-BA72-32DB91B088F4}">
      <dsp:nvSpPr>
        <dsp:cNvPr id="0" name=""/>
        <dsp:cNvSpPr/>
      </dsp:nvSpPr>
      <dsp:spPr>
        <a:xfrm>
          <a:off x="1183850" y="224011"/>
          <a:ext cx="6953341" cy="1803657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chemeClr val="bg1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>
              <a:solidFill>
                <a:srgbClr val="003300"/>
              </a:solidFill>
            </a:rPr>
            <a:t>RASTLINOJEDCI: </a:t>
          </a:r>
        </a:p>
        <a:p>
          <a:pPr lvl="0" algn="ctr" defTabSz="800100">
            <a:lnSpc>
              <a:spcPct val="14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003300"/>
              </a:solidFill>
            </a:rPr>
            <a:t>- hrano z zobmi drobijo in meljejo (zobje kočniki in sekalci),</a:t>
          </a:r>
        </a:p>
        <a:p>
          <a:pPr lvl="0" algn="ctr" defTabSz="800100">
            <a:lnSpc>
              <a:spcPct val="14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003300"/>
              </a:solidFill>
            </a:rPr>
            <a:t>- srne, jeleni, krave (prežvekovalci), ptiči (s plodovi, semeni), polži in gosenice (z listi), čebele in kolibriji (z medičino</a:t>
          </a:r>
          <a:r>
            <a:rPr lang="sl-SI" sz="1600" b="1" kern="1200" smtClean="0">
              <a:solidFill>
                <a:srgbClr val="003300"/>
              </a:solidFill>
            </a:rPr>
            <a:t>), zajci </a:t>
          </a:r>
          <a:r>
            <a:rPr lang="sl-SI" sz="1600" b="1" kern="1200" dirty="0" smtClean="0">
              <a:solidFill>
                <a:srgbClr val="003300"/>
              </a:solidFill>
            </a:rPr>
            <a:t>…</a:t>
          </a:r>
          <a:endParaRPr lang="sl-SI" sz="1600" b="1" kern="1200" dirty="0">
            <a:solidFill>
              <a:srgbClr val="003300"/>
            </a:solidFill>
          </a:endParaRPr>
        </a:p>
      </dsp:txBody>
      <dsp:txXfrm>
        <a:off x="1271897" y="312058"/>
        <a:ext cx="6777247" cy="1627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0F366-928A-41AC-BABE-7104139BC45B}" type="datetimeFigureOut">
              <a:rPr lang="sl-SI" smtClean="0"/>
              <a:t>27. 03. 2020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D269-E2C9-42A1-AA44-79FC0F01E0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927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http://www.youtube.com/watch?v=9HNM7i0Z6nQ</a:t>
            </a: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D269-E2C9-42A1-AA44-79FC0F01E050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222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A6606-1A31-4772-BDA2-B951BC19842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088F37-6FCA-4F00-BD0B-60D7F1385B46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F21DB-F856-4DED-8E32-035325E2EB3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38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3B63C-1F91-4468-9E97-B0066953E0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626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B60EF-4EB4-4677-9DC8-8A2E404F459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709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CBCB4D-DA2C-4888-A9EF-3C6E1EE0CED2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19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4CA1C1-F61E-4BC0-9C38-D58A01B6B8E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F2D78B-CE43-4B3F-AA27-7565C00F3E14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58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DC9056-1605-452B-A42A-FE7831B41534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177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695143-B332-4562-B1BA-04DDC54AA47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886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7766E-8CD9-443F-B960-9113883D226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73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BE6BC-6C7A-486E-8848-F4F57EF3226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55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3E187-4666-4D23-A8F8-6423542425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3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5AB71-2953-4795-8E3B-1360E91B91F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16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4ACEA-E9DD-4411-A07E-B801D3E3381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67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195F6-7512-4E2A-8DEF-979EE3313E5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74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D0690-F7EE-46F3-964A-A96A8EC044A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800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C0EF7-D69B-4F4E-8A3F-38B35D20124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221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2B3948FF-7019-471B-B19B-B5669D8F8CB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mg.rtvslo.si/_up/drown/photos/2009/11/13/10361_muc_sh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68" y="4407212"/>
            <a:ext cx="917230" cy="9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707904" y="2239997"/>
            <a:ext cx="4248472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sl-SI" sz="3600" b="1" dirty="0" smtClean="0">
                <a:ln w="1905"/>
                <a:gradFill>
                  <a:gsLst>
                    <a:gs pos="0">
                      <a:srgbClr val="D49E6C"/>
                    </a:gs>
                    <a:gs pos="34000">
                      <a:srgbClr val="A65528"/>
                    </a:gs>
                    <a:gs pos="87000">
                      <a:srgbClr val="663012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itchFamily="82" charset="0"/>
              </a:rPr>
              <a:t>MESOJEDCI</a:t>
            </a:r>
            <a:endParaRPr lang="sl-SI" sz="3600" b="1" dirty="0">
              <a:ln w="1905"/>
              <a:gradFill>
                <a:gsLst>
                  <a:gs pos="0">
                    <a:srgbClr val="D49E6C"/>
                  </a:gs>
                  <a:gs pos="34000">
                    <a:srgbClr val="A65528"/>
                  </a:gs>
                  <a:gs pos="87000">
                    <a:srgbClr val="663012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nap ITC" pitchFamily="8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13604" y="982182"/>
            <a:ext cx="5832648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sl-SI" sz="3600" b="1" dirty="0" smtClean="0">
                <a:ln w="1905"/>
                <a:gradFill flip="none" rotWithShape="1">
                  <a:gsLst>
                    <a:gs pos="0">
                      <a:srgbClr val="075907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itchFamily="82" charset="0"/>
              </a:rPr>
              <a:t>RASTLINOJEDCI</a:t>
            </a:r>
            <a:endParaRPr lang="sl-SI" sz="3600" b="1" dirty="0">
              <a:ln w="1905"/>
              <a:gradFill flip="none" rotWithShape="1">
                <a:gsLst>
                  <a:gs pos="0">
                    <a:srgbClr val="075907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nap ITC" pitchFamily="82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115616" y="3617454"/>
            <a:ext cx="4248472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sl-SI" sz="3600" b="1" dirty="0" smtClean="0">
                <a:ln w="1905"/>
                <a:gradFill>
                  <a:gsLst>
                    <a:gs pos="0">
                      <a:srgbClr val="964B00"/>
                    </a:gs>
                    <a:gs pos="50000">
                      <a:srgbClr val="075907"/>
                    </a:gs>
                    <a:gs pos="40000">
                      <a:srgbClr val="5F5003"/>
                    </a:gs>
                    <a:gs pos="40000">
                      <a:srgbClr val="6D4F02"/>
                    </a:gs>
                    <a:gs pos="81000">
                      <a:srgbClr val="964B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itchFamily="82" charset="0"/>
              </a:rPr>
              <a:t>VSEJEDCI</a:t>
            </a:r>
            <a:endParaRPr lang="sl-SI" sz="3600" b="1" dirty="0">
              <a:ln w="1905"/>
              <a:gradFill>
                <a:gsLst>
                  <a:gs pos="0">
                    <a:srgbClr val="964B00"/>
                  </a:gs>
                  <a:gs pos="50000">
                    <a:srgbClr val="075907"/>
                  </a:gs>
                  <a:gs pos="40000">
                    <a:srgbClr val="5F5003"/>
                  </a:gs>
                  <a:gs pos="40000">
                    <a:srgbClr val="6D4F02"/>
                  </a:gs>
                  <a:gs pos="81000">
                    <a:srgbClr val="964B00"/>
                  </a:gs>
                </a:gsLst>
                <a:path path="circle">
                  <a:fillToRect l="50000" t="50000" r="50000" b="50000"/>
                </a:path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nap ITC" pitchFamily="82" charset="0"/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8" name="Picture 4" descr="http://media4.onsugar.com/files/2012/09/37/1/192/1922243/animals_that_change_color_with_seasons_cover.xxxlarge/i/Animals-Change-Colors-Seas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30119"/>
            <a:ext cx="2748359" cy="27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ustralia.com/contentimages/about-key-facts-anim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63" y="854052"/>
            <a:ext cx="1999277" cy="11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scustomize.com/wallpapers/animals/hot-animals-wallpaper-796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6204"/>
            <a:ext cx="2731477" cy="15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autiful Animal 067 wallpapers and stock 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51" y="5395603"/>
            <a:ext cx="910500" cy="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atic.igre123.com/slike/95595-161437/delf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84" y="4679500"/>
            <a:ext cx="1874600" cy="11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templeofcuteanimals.com/wp-content/uploads/2011/12/polar-bear-baby-180x1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979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000875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sl-SI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4B00"/>
                </a:solidFill>
                <a:latin typeface="Arial Black"/>
              </a:rPr>
              <a:t>JEDILNI LIST MESOJEDCEV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15616" y="2132856"/>
            <a:ext cx="59039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sz="3200" dirty="0" smtClean="0">
                <a:solidFill>
                  <a:srgbClr val="602000"/>
                </a:solidFill>
                <a:latin typeface="Comic Sans MS" pitchFamily="66" charset="0"/>
              </a:rPr>
              <a:t>sezonske žuželke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3200" dirty="0" smtClean="0">
                <a:solidFill>
                  <a:srgbClr val="602000"/>
                </a:solidFill>
                <a:latin typeface="Comic Sans MS" pitchFamily="66" charset="0"/>
              </a:rPr>
              <a:t>različni črvi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3200" dirty="0" smtClean="0">
                <a:solidFill>
                  <a:srgbClr val="602000"/>
                </a:solidFill>
                <a:latin typeface="Comic Sans MS" pitchFamily="66" charset="0"/>
              </a:rPr>
              <a:t>sveža jajca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3200" dirty="0" smtClean="0">
                <a:solidFill>
                  <a:srgbClr val="602000"/>
                </a:solidFill>
                <a:latin typeface="Comic Sans MS" pitchFamily="66" charset="0"/>
              </a:rPr>
              <a:t>sveže meso vseh vrst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3200" dirty="0" smtClean="0">
                <a:solidFill>
                  <a:srgbClr val="602000"/>
                </a:solidFill>
                <a:latin typeface="Comic Sans MS" pitchFamily="66" charset="0"/>
              </a:rPr>
              <a:t>mrhovina</a:t>
            </a:r>
          </a:p>
        </p:txBody>
      </p:sp>
      <p:pic>
        <p:nvPicPr>
          <p:cNvPr id="7170" name="Picture 2" descr="http://www.revijaok.si/wp-content/uploads/2012/01/Muha-beyoncea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63" y="1793837"/>
            <a:ext cx="610770" cy="7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iss-pms.si/zanim_ko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29" y="1629018"/>
            <a:ext cx="1648049" cy="11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home.amis.net/vetpetdj/Druge%20zivali/veliki%20mokar%20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51" y="1584817"/>
            <a:ext cx="1635077" cy="12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aznaj.ba/uploads-newsphotos/u-crvima-je-tajna-dugog-zivo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72" y="3006716"/>
            <a:ext cx="1654274" cy="9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springalive.net/bindata/promotion/obrazki2/PRe10ca6c860e93554b3a276590abb0e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61" y="2792572"/>
            <a:ext cx="2029437" cy="13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jeni pravokotnik 9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82" name="Picture 14" descr="http://www.radio1.si/img/Gallery/Photo/la_02005ef3-2489-4dc6-a93d-9bdb4799d33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89" y="4188867"/>
            <a:ext cx="2295014" cy="20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slo-foto.net/modules/Galerija/data/media/6/4795698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67" y="4893865"/>
            <a:ext cx="1895583" cy="15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sl-SI" sz="36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PES IN MAČKA STA MESOJEDCA.</a:t>
            </a:r>
            <a:endParaRPr lang="sl-SI" sz="3600" b="1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05781"/>
            <a:ext cx="3810000" cy="4114800"/>
          </a:xfrm>
        </p:spPr>
      </p:pic>
      <p:pic>
        <p:nvPicPr>
          <p:cNvPr id="389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844824"/>
            <a:ext cx="3238500" cy="4114800"/>
          </a:xfrm>
        </p:spPr>
      </p:pic>
      <p:sp>
        <p:nvSpPr>
          <p:cNvPr id="5" name="Zaobljeni pravokotnik 4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609600"/>
            <a:ext cx="8495320" cy="1143000"/>
          </a:xfrm>
        </p:spPr>
        <p:txBody>
          <a:bodyPr/>
          <a:lstStyle/>
          <a:p>
            <a:r>
              <a:rPr lang="sl-SI" sz="3100" dirty="0">
                <a:latin typeface="Comic Sans MS" pitchFamily="66" charset="0"/>
              </a:rPr>
              <a:t>Po svetu živijo tudi zelo veliki mesojedci, </a:t>
            </a:r>
            <a:r>
              <a:rPr lang="sl-SI" sz="3100" dirty="0" smtClean="0">
                <a:latin typeface="Comic Sans MS" pitchFamily="66" charset="0"/>
              </a:rPr>
              <a:t>kot </a:t>
            </a:r>
            <a:r>
              <a:rPr lang="sl-SI" sz="3100" dirty="0">
                <a:latin typeface="Comic Sans MS" pitchFamily="66" charset="0"/>
              </a:rPr>
              <a:t>so severni medved, lev, leopard in </a:t>
            </a:r>
            <a:r>
              <a:rPr lang="sl-SI" sz="3100" dirty="0" smtClean="0">
                <a:latin typeface="Comic Sans MS" pitchFamily="66" charset="0"/>
              </a:rPr>
              <a:t>tiger …</a:t>
            </a:r>
            <a:endParaRPr lang="sl-SI" sz="3100" dirty="0">
              <a:latin typeface="Comic Sans MS" pitchFamily="66" charset="0"/>
            </a:endParaRPr>
          </a:p>
        </p:txBody>
      </p:sp>
      <p:pic>
        <p:nvPicPr>
          <p:cNvPr id="4301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9" y="1981323"/>
            <a:ext cx="3304762" cy="1980953"/>
          </a:xfrm>
        </p:spPr>
      </p:pic>
      <p:pic>
        <p:nvPicPr>
          <p:cNvPr id="4301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989138"/>
            <a:ext cx="3309937" cy="2095500"/>
          </a:xfrm>
        </p:spPr>
      </p:pic>
      <p:pic>
        <p:nvPicPr>
          <p:cNvPr id="4301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4114800"/>
            <a:ext cx="3162300" cy="1981200"/>
          </a:xfrm>
        </p:spPr>
      </p:pic>
      <p:pic>
        <p:nvPicPr>
          <p:cNvPr id="43016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221163"/>
            <a:ext cx="2952750" cy="1981200"/>
          </a:xfrm>
        </p:spPr>
      </p:pic>
      <p:sp>
        <p:nvSpPr>
          <p:cNvPr id="7" name="Zaobljeni pravokotnik 6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3200" dirty="0">
                <a:solidFill>
                  <a:srgbClr val="602000"/>
                </a:solidFill>
                <a:latin typeface="Comic Sans MS" pitchFamily="66" charset="0"/>
              </a:rPr>
              <a:t>Mesojedi so tudi vsi pajki, žabe in kače.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76475"/>
            <a:ext cx="3810000" cy="3524250"/>
          </a:xfrm>
        </p:spPr>
      </p:pic>
      <p:pic>
        <p:nvPicPr>
          <p:cNvPr id="4915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772816"/>
            <a:ext cx="3022600" cy="1981200"/>
          </a:xfrm>
        </p:spPr>
      </p:pic>
      <p:pic>
        <p:nvPicPr>
          <p:cNvPr id="4915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4005064"/>
            <a:ext cx="2878138" cy="1981200"/>
          </a:xfrm>
        </p:spPr>
      </p:pic>
      <p:sp>
        <p:nvSpPr>
          <p:cNvPr id="7" name="Zaobljeni pravokotnik 6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519" y="692696"/>
            <a:ext cx="3092450" cy="4114800"/>
          </a:xfrm>
        </p:spPr>
      </p:pic>
      <p:pic>
        <p:nvPicPr>
          <p:cNvPr id="5120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624242"/>
            <a:ext cx="3810000" cy="2451100"/>
          </a:xfrm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900113" y="4797152"/>
            <a:ext cx="2735262" cy="159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sl-SI" sz="2400" dirty="0">
                <a:latin typeface="Comic Sans MS" pitchFamily="66" charset="0"/>
              </a:rPr>
              <a:t>Štorklja se hrani predvsem z žabami.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427538" y="981075"/>
            <a:ext cx="4105275" cy="262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sl-SI" sz="2400" dirty="0">
                <a:latin typeface="Comic Sans MS" pitchFamily="66" charset="0"/>
              </a:rPr>
              <a:t>Lisice lovijo predvsem ponoči. Jedo zajce, podgane, miši, deževnike, če pa je priložnost, pa tudi kokoši in race.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3382144" cy="1143000"/>
          </a:xfrm>
        </p:spPr>
        <p:txBody>
          <a:bodyPr/>
          <a:lstStyle/>
          <a:p>
            <a:pPr algn="l"/>
            <a:r>
              <a:rPr lang="sl-SI" sz="3600" dirty="0" smtClean="0">
                <a:solidFill>
                  <a:srgbClr val="443630"/>
                </a:solidFill>
                <a:latin typeface="Cooper Black" pitchFamily="18" charset="0"/>
              </a:rPr>
              <a:t>VSEJEDCI</a:t>
            </a:r>
            <a:endParaRPr lang="sl-SI" sz="3600" dirty="0">
              <a:solidFill>
                <a:srgbClr val="443630"/>
              </a:solidFill>
              <a:latin typeface="Cooper Black" pitchFamily="18" charset="0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88840"/>
            <a:ext cx="2950096" cy="1735832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dirty="0">
                <a:latin typeface="Calibri" pitchFamily="34" charset="0"/>
                <a:cs typeface="Calibri" pitchFamily="34" charset="0"/>
              </a:rPr>
              <a:t>Vsejedci so živali, ki se hranijo z rastlinami in živalmi.</a:t>
            </a:r>
          </a:p>
        </p:txBody>
      </p:sp>
      <p:pic>
        <p:nvPicPr>
          <p:cNvPr id="6861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692696"/>
            <a:ext cx="4246668" cy="3672408"/>
          </a:xfrm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72304" y="4509120"/>
            <a:ext cx="82809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800" dirty="0">
                <a:latin typeface="Comic Sans MS" pitchFamily="66" charset="0"/>
              </a:rPr>
              <a:t>Rjavi medved je </a:t>
            </a:r>
            <a:r>
              <a:rPr lang="sl-SI" sz="2800" dirty="0" smtClean="0">
                <a:latin typeface="Comic Sans MS" pitchFamily="66" charset="0"/>
              </a:rPr>
              <a:t>mravlje in druge žuželke</a:t>
            </a:r>
            <a:r>
              <a:rPr lang="sl-SI" sz="2800" dirty="0">
                <a:latin typeface="Comic Sans MS" pitchFamily="66" charset="0"/>
              </a:rPr>
              <a:t>, male </a:t>
            </a:r>
            <a:r>
              <a:rPr lang="sl-SI" sz="2800" dirty="0" smtClean="0">
                <a:latin typeface="Comic Sans MS" pitchFamily="66" charset="0"/>
              </a:rPr>
              <a:t>sesalce in domače </a:t>
            </a:r>
            <a:r>
              <a:rPr lang="sl-SI" sz="2800" dirty="0">
                <a:latin typeface="Comic Sans MS" pitchFamily="66" charset="0"/>
              </a:rPr>
              <a:t>živali </a:t>
            </a:r>
            <a:r>
              <a:rPr lang="sl-SI" sz="2800" dirty="0" smtClean="0">
                <a:latin typeface="Comic Sans MS" pitchFamily="66" charset="0"/>
              </a:rPr>
              <a:t>(ovce</a:t>
            </a:r>
            <a:r>
              <a:rPr lang="sl-SI" sz="2800" dirty="0">
                <a:latin typeface="Comic Sans MS" pitchFamily="66" charset="0"/>
              </a:rPr>
              <a:t>, </a:t>
            </a:r>
            <a:r>
              <a:rPr lang="sl-SI" sz="2800" dirty="0" smtClean="0">
                <a:latin typeface="Comic Sans MS" pitchFamily="66" charset="0"/>
              </a:rPr>
              <a:t>koze) </a:t>
            </a:r>
            <a:r>
              <a:rPr lang="sl-SI" sz="2800" dirty="0">
                <a:latin typeface="Comic Sans MS" pitchFamily="66" charset="0"/>
              </a:rPr>
              <a:t>in različne rastline – borovnice, </a:t>
            </a:r>
            <a:r>
              <a:rPr lang="sl-SI" sz="2800" dirty="0" smtClean="0">
                <a:latin typeface="Comic Sans MS" pitchFamily="66" charset="0"/>
              </a:rPr>
              <a:t>travo, </a:t>
            </a:r>
            <a:r>
              <a:rPr lang="sl-SI" sz="2800" dirty="0">
                <a:latin typeface="Comic Sans MS" pitchFamily="66" charset="0"/>
              </a:rPr>
              <a:t>brusnice, želod, </a:t>
            </a:r>
            <a:r>
              <a:rPr lang="sl-SI" sz="2800" dirty="0" smtClean="0">
                <a:latin typeface="Comic Sans MS" pitchFamily="66" charset="0"/>
              </a:rPr>
              <a:t>maline ...</a:t>
            </a:r>
            <a:endParaRPr lang="sl-SI" sz="2800" dirty="0">
              <a:latin typeface="Comic Sans MS" pitchFamily="66" charset="0"/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/>
      <p:bldP spid="686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226201" y="548680"/>
            <a:ext cx="6691599" cy="140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sl-SI" sz="3200" dirty="0">
                <a:latin typeface="Comic Sans MS" pitchFamily="66" charset="0"/>
              </a:rPr>
              <a:t>Jež rad je žuželke, deževnike, polže, pa tudi rastlinske plodove.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7" y="2060848"/>
            <a:ext cx="6013606" cy="352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jeni pravokotnik 7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2" descr="Free Animati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5661248"/>
            <a:ext cx="68199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3167" y="620688"/>
            <a:ext cx="8352928" cy="41148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sl-SI" sz="2200" b="1" dirty="0" smtClean="0">
                <a:latin typeface="Comic Sans MS" pitchFamily="66" charset="0"/>
              </a:rPr>
              <a:t>S POMOČJO BESEDILA UGOTOVI, ALI JE EVRAZIJSKI RIS RASTLINOJEDA, MESOJEDA ALI VSEJEDA ŽIVAL. </a:t>
            </a:r>
            <a:endParaRPr lang="en-US" sz="2200" b="1" dirty="0" smtClean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774192" y="1774790"/>
            <a:ext cx="6096744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>
                <a:latin typeface="Calibri" pitchFamily="34" charset="0"/>
                <a:cs typeface="Calibri" pitchFamily="34" charset="0"/>
              </a:rPr>
              <a:t>Ris zraste do 130 cm v dolžino in 75 cm v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višino. 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Tehta od 30-40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kg. 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Ima zelo ostre kremplje in zobe.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Njegova 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življenjska doba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je 12 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let.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Ima 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svetlo rjavordeče obarvan kožuh, posut s temnejšimi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pikami. 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Po trebuhu je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belkast. Prepoznamo ga po 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dolgih črnih čopkih na ušesih in zelo kratkem repu (največ do 35 cm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>
              <a:buNone/>
            </a:pPr>
            <a:r>
              <a:rPr lang="sl-SI" sz="2400" dirty="0" smtClean="0">
                <a:latin typeface="Calibri" pitchFamily="34" charset="0"/>
                <a:cs typeface="Calibri" pitchFamily="34" charset="0"/>
              </a:rPr>
              <a:t>Lovi jelene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, koze,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ovce, 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zadovolji pa se tudi z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zajci. Lovi 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iz zasede, saj mu šibko srce ne dopušča dolgega tekanja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2" y="1988840"/>
            <a:ext cx="228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255922" y="5876230"/>
            <a:ext cx="250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solidFill>
                  <a:srgbClr val="602000"/>
                </a:solidFill>
              </a:rPr>
              <a:t>MESOJEDEC.</a:t>
            </a:r>
            <a:endParaRPr lang="sl-SI" sz="2800" b="1" dirty="0">
              <a:solidFill>
                <a:srgbClr val="602000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641104" y="5876230"/>
            <a:ext cx="2614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/>
              <a:t>Evrazijski ris je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41182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7990656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2200" b="1" dirty="0" smtClean="0">
                <a:latin typeface="Comic Sans MS" pitchFamily="66" charset="0"/>
              </a:rPr>
              <a:t>S POMOČJO BESEDILA UGOTOVI, ALI JE AMERIŠKI BIZON RASTLINOJEDEC, MESOJEDEC ALI VSEJED. </a:t>
            </a:r>
            <a:endParaRPr lang="en-US" sz="2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8003232" cy="2265115"/>
          </a:xfrm>
        </p:spPr>
        <p:txBody>
          <a:bodyPr>
            <a:noAutofit/>
          </a:bodyPr>
          <a:lstStyle/>
          <a:p>
            <a:r>
              <a:rPr lang="sl-SI" sz="2300" dirty="0">
                <a:latin typeface="Calibri" pitchFamily="34" charset="0"/>
                <a:cs typeface="Calibri" pitchFamily="34" charset="0"/>
              </a:rPr>
              <a:t>Ameriški bizon živi v </a:t>
            </a:r>
            <a:r>
              <a:rPr lang="sl-SI" sz="2300" dirty="0" smtClean="0">
                <a:latin typeface="Calibri" pitchFamily="34" charset="0"/>
                <a:cs typeface="Calibri" pitchFamily="34" charset="0"/>
              </a:rPr>
              <a:t>Severni Ameriki.</a:t>
            </a:r>
            <a:endParaRPr lang="sl-SI" sz="2300" dirty="0">
              <a:latin typeface="Calibri" pitchFamily="34" charset="0"/>
              <a:cs typeface="Calibri" pitchFamily="34" charset="0"/>
            </a:endParaRPr>
          </a:p>
          <a:p>
            <a:r>
              <a:rPr lang="sl-SI" sz="2300" dirty="0">
                <a:latin typeface="Calibri" pitchFamily="34" charset="0"/>
                <a:cs typeface="Calibri" pitchFamily="34" charset="0"/>
              </a:rPr>
              <a:t>Samec je lahko </a:t>
            </a:r>
            <a:r>
              <a:rPr lang="sl-SI" sz="2300" dirty="0" smtClean="0">
                <a:latin typeface="Calibri" pitchFamily="34" charset="0"/>
                <a:cs typeface="Calibri" pitchFamily="34" charset="0"/>
              </a:rPr>
              <a:t>visok </a:t>
            </a:r>
            <a:r>
              <a:rPr lang="sl-SI" sz="2300" dirty="0">
                <a:latin typeface="Calibri" pitchFamily="34" charset="0"/>
                <a:cs typeface="Calibri" pitchFamily="34" charset="0"/>
              </a:rPr>
              <a:t>celo do 190 cm in tehta do 1000 kg. </a:t>
            </a:r>
            <a:r>
              <a:rPr lang="sl-SI" sz="2300" dirty="0" smtClean="0">
                <a:latin typeface="Calibri" pitchFamily="34" charset="0"/>
                <a:cs typeface="Calibri" pitchFamily="34" charset="0"/>
              </a:rPr>
              <a:t>Ima </a:t>
            </a:r>
            <a:r>
              <a:rPr lang="sl-SI" sz="2300" dirty="0">
                <a:latin typeface="Calibri" pitchFamily="34" charset="0"/>
                <a:cs typeface="Calibri" pitchFamily="34" charset="0"/>
              </a:rPr>
              <a:t>rumenkast do temno rjav gost kožuh z dolgo dlako. Na sprednjem delu telesa je dlaka grivasto podaljšana in med rogovi sega naprej kot nekakšna kapa. Samci in samice imajo kratke rogove ob strani glave.</a:t>
            </a:r>
          </a:p>
          <a:p>
            <a:r>
              <a:rPr lang="sl-SI" sz="2300" dirty="0" smtClean="0">
                <a:latin typeface="Calibri" pitchFamily="34" charset="0"/>
                <a:cs typeface="Calibri" pitchFamily="34" charset="0"/>
              </a:rPr>
              <a:t>Danes </a:t>
            </a:r>
            <a:r>
              <a:rPr lang="sl-SI" sz="2300" dirty="0">
                <a:latin typeface="Calibri" pitchFamily="34" charset="0"/>
                <a:cs typeface="Calibri" pitchFamily="34" charset="0"/>
              </a:rPr>
              <a:t>so strogo zavarovani</a:t>
            </a:r>
            <a:r>
              <a:rPr lang="sl-SI" sz="23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sl-SI" sz="2300" dirty="0">
                <a:latin typeface="Calibri" pitchFamily="34" charset="0"/>
                <a:cs typeface="Calibri" pitchFamily="34" charset="0"/>
              </a:rPr>
              <a:t>Aktiven je podnevi, prehranjuje </a:t>
            </a:r>
            <a:endParaRPr lang="sl-SI" sz="23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sl-SI" sz="23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2300" dirty="0" smtClean="0">
                <a:latin typeface="Calibri" pitchFamily="34" charset="0"/>
                <a:cs typeface="Calibri" pitchFamily="34" charset="0"/>
              </a:rPr>
              <a:t>    se </a:t>
            </a:r>
            <a:r>
              <a:rPr lang="sl-SI" sz="2300" dirty="0">
                <a:latin typeface="Calibri" pitchFamily="34" charset="0"/>
                <a:cs typeface="Calibri" pitchFamily="34" charset="0"/>
              </a:rPr>
              <a:t>s travo.</a:t>
            </a:r>
          </a:p>
          <a:p>
            <a:endParaRPr lang="sl-SI" sz="23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88" y="4005676"/>
            <a:ext cx="3667621" cy="238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467544" y="5196234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l-SI" sz="2400" b="1" dirty="0" smtClean="0"/>
              <a:t>Ameriški bizon je</a:t>
            </a:r>
            <a:endParaRPr lang="en-US" sz="2400" b="1" dirty="0" smtClean="0"/>
          </a:p>
        </p:txBody>
      </p:sp>
      <p:sp>
        <p:nvSpPr>
          <p:cNvPr id="6" name="Pravokotnik 5"/>
          <p:cNvSpPr/>
          <p:nvPr/>
        </p:nvSpPr>
        <p:spPr>
          <a:xfrm>
            <a:off x="1390232" y="5723384"/>
            <a:ext cx="332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>
                <a:solidFill>
                  <a:srgbClr val="003300"/>
                </a:solidFill>
              </a:rPr>
              <a:t>RASTLINOJEDEC.</a:t>
            </a:r>
            <a:endParaRPr lang="sl-SI" sz="2800" b="1" dirty="0">
              <a:solidFill>
                <a:srgbClr val="003300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94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10410137"/>
              </p:ext>
            </p:extLst>
          </p:nvPr>
        </p:nvGraphicFramePr>
        <p:xfrm>
          <a:off x="53752" y="404664"/>
          <a:ext cx="9036497" cy="633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Free Animation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79956"/>
            <a:ext cx="1365987" cy="11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nimated Animal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78" y="2976943"/>
            <a:ext cx="952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jeni pravokotnik 10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66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EAE652-BA5B-4DB0-80FD-1458B0F4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19EAE652-BA5B-4DB0-80FD-1458B0F4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19EAE652-BA5B-4DB0-80FD-1458B0F4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19EAE652-BA5B-4DB0-80FD-1458B0F4B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0C0E78-9DF0-44A5-ABEE-ADF66A12F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EF0C0E78-9DF0-44A5-ABEE-ADF66A12F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EF0C0E78-9DF0-44A5-ABEE-ADF66A12F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EF0C0E78-9DF0-44A5-ABEE-ADF66A12F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19977B-D3DC-4397-B491-97F5E8E3E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E219977B-D3DC-4397-B491-97F5E8E3E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E219977B-D3DC-4397-B491-97F5E8E3E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E219977B-D3DC-4397-B491-97F5E8E3E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C76FE5-104B-4BDD-A3CA-973032EC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00C76FE5-104B-4BDD-A3CA-973032EC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00C76FE5-104B-4BDD-A3CA-973032EC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00C76FE5-104B-4BDD-A3CA-973032EC8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8DB0C4-BC05-46E8-8087-FB4F365BE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C68DB0C4-BC05-46E8-8087-FB4F365BE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C68DB0C4-BC05-46E8-8087-FB4F365BE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C68DB0C4-BC05-46E8-8087-FB4F365BE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A80C99-624E-4868-B47C-F4CA6AB7F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2EA80C99-624E-4868-B47C-F4CA6AB7F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2EA80C99-624E-4868-B47C-F4CA6AB7F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2EA80C99-624E-4868-B47C-F4CA6AB7F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E316C0-8357-4E5D-BA72-32DB91B08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86E316C0-8357-4E5D-BA72-32DB91B08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86E316C0-8357-4E5D-BA72-32DB91B08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86E316C0-8357-4E5D-BA72-32DB91B08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2446"/>
              </p:ext>
            </p:extLst>
          </p:nvPr>
        </p:nvGraphicFramePr>
        <p:xfrm>
          <a:off x="575556" y="1763317"/>
          <a:ext cx="7992888" cy="33313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6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dirty="0" smtClean="0">
                          <a:solidFill>
                            <a:srgbClr val="075907"/>
                          </a:solidFill>
                        </a:rPr>
                        <a:t>RASTLINOJEDCI</a:t>
                      </a:r>
                      <a:endParaRPr lang="sl-SI" dirty="0">
                        <a:solidFill>
                          <a:srgbClr val="07590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dirty="0" smtClean="0">
                          <a:solidFill>
                            <a:srgbClr val="602000"/>
                          </a:solidFill>
                        </a:rPr>
                        <a:t>MESOJEDCI</a:t>
                      </a:r>
                      <a:endParaRPr lang="sl-SI" dirty="0">
                        <a:solidFill>
                          <a:srgbClr val="602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l-SI" dirty="0" smtClean="0"/>
                        <a:t>VSEJEDCI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Zaobljeni pravokotnik 4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51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jeni pravokotnik 17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30057"/>
              </p:ext>
            </p:extLst>
          </p:nvPr>
        </p:nvGraphicFramePr>
        <p:xfrm>
          <a:off x="1399800" y="1844824"/>
          <a:ext cx="6290256" cy="41213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Comic Sans MS" pitchFamily="66" charset="0"/>
                        </a:rPr>
                        <a:t>ŽIVAL</a:t>
                      </a:r>
                      <a:endParaRPr lang="sl-SI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RASTLINOJEDEC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MESOJEDEC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VSEJEDEC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OREL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MEDVED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ZAJEC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SRNA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LISICA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sl-SI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84488" y="764704"/>
            <a:ext cx="79208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 križcem označi, v katero skupino spadajo spodaj naštete živali in dopolni tabelo z več živalmi. </a:t>
            </a:r>
            <a:endParaRPr kumimoji="0" 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1" name="Picture 3" descr="http://www.grunf.si/image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52" y="2374480"/>
            <a:ext cx="347472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http://www.grunf.si/image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98240"/>
            <a:ext cx="347472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http://www.grunf.si/image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347472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http://www.grunf.si/image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08" y="3789040"/>
            <a:ext cx="347472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http://www.grunf.si/image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52" y="4221088"/>
            <a:ext cx="347472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otnik 5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899592" y="1124744"/>
            <a:ext cx="7488832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53723"/>
              </a:avLst>
            </a:prstTxWarp>
            <a:spAutoFit/>
          </a:bodyPr>
          <a:lstStyle/>
          <a:p>
            <a:pPr algn="ctr"/>
            <a:r>
              <a:rPr lang="sl-SI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UGANKE O ŽIVALIH</a:t>
            </a:r>
            <a:endParaRPr lang="sl-SI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11560" y="1848019"/>
            <a:ext cx="6984776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l-SI" sz="2000" b="1" dirty="0" smtClean="0">
                <a:solidFill>
                  <a:srgbClr val="602000"/>
                </a:solidFill>
                <a:latin typeface="Comic Sans MS" pitchFamily="66" charset="0"/>
              </a:rPr>
              <a:t>Dolga ušesa, urne noge, kratek repek in plaho srce. Kako mu je ime?</a:t>
            </a:r>
            <a:endParaRPr lang="sl-SI" sz="2000" b="1" dirty="0">
              <a:solidFill>
                <a:srgbClr val="602000"/>
              </a:solidFill>
              <a:latin typeface="Comic Sans MS" pitchFamily="66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32168" y="3031844"/>
            <a:ext cx="6984776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l-SI" sz="2000" b="1" dirty="0" smtClean="0">
                <a:solidFill>
                  <a:srgbClr val="45241B"/>
                </a:solidFill>
                <a:latin typeface="Comic Sans MS" pitchFamily="66" charset="0"/>
              </a:rPr>
              <a:t>Plašen stric, rilček, tačke, kup bodic.</a:t>
            </a:r>
            <a:endParaRPr lang="sl-SI" sz="2000" b="1" dirty="0">
              <a:solidFill>
                <a:srgbClr val="45241B"/>
              </a:solidFill>
              <a:latin typeface="Comic Sans MS" pitchFamily="66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611560" y="3978753"/>
            <a:ext cx="69847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l-SI" sz="2000" b="1" dirty="0" smtClean="0">
                <a:solidFill>
                  <a:srgbClr val="963200"/>
                </a:solidFill>
                <a:latin typeface="Comic Sans MS" pitchFamily="66" charset="0"/>
              </a:rPr>
              <a:t>Skuštran kralj je brez frizerja, </a:t>
            </a:r>
          </a:p>
          <a:p>
            <a:pPr>
              <a:lnSpc>
                <a:spcPct val="130000"/>
              </a:lnSpc>
            </a:pPr>
            <a:r>
              <a:rPr lang="sl-SI" sz="2000" b="1" dirty="0" smtClean="0">
                <a:solidFill>
                  <a:srgbClr val="963200"/>
                </a:solidFill>
                <a:latin typeface="Comic Sans MS" pitchFamily="66" charset="0"/>
              </a:rPr>
              <a:t>nima avta ne šoferja, vsak dan peš </a:t>
            </a:r>
          </a:p>
          <a:p>
            <a:pPr>
              <a:lnSpc>
                <a:spcPct val="130000"/>
              </a:lnSpc>
            </a:pPr>
            <a:r>
              <a:rPr lang="sl-SI" sz="2000" b="1" dirty="0" smtClean="0">
                <a:solidFill>
                  <a:srgbClr val="963200"/>
                </a:solidFill>
                <a:latin typeface="Comic Sans MS" pitchFamily="66" charset="0"/>
              </a:rPr>
              <a:t>na sprehod gre, če te sreča, te požre.</a:t>
            </a:r>
            <a:endParaRPr lang="sl-SI" sz="2000" b="1" dirty="0">
              <a:solidFill>
                <a:srgbClr val="963200"/>
              </a:solidFill>
              <a:latin typeface="Comic Sans MS" pitchFamily="66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11560" y="5517232"/>
            <a:ext cx="6984776" cy="85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l-SI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Uhlji dolgi, zajec ni. Tovor nosi, polžek ni. Kadar najbolj se mu mudi, trmoglavo obstoji.</a:t>
            </a:r>
            <a:endParaRPr lang="sl-SI" sz="20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04" y="1727193"/>
            <a:ext cx="1274201" cy="168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2.bp.blogspot.com/_dZSOH_nqSt0/TCwlXfaKsJI/AAAAAAAAAoA/qSkg5epEXw0/s1600/je%C5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36" y="2734076"/>
            <a:ext cx="1221488" cy="86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2.arnes.si/%7Eacimpr/ROM/NVU/2vaja/l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11" y="3830332"/>
            <a:ext cx="2161625" cy="14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28" y="5161818"/>
            <a:ext cx="1648923" cy="169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1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otnik 5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579978"/>
              </p:ext>
            </p:extLst>
          </p:nvPr>
        </p:nvGraphicFramePr>
        <p:xfrm>
          <a:off x="1064293" y="1747940"/>
          <a:ext cx="7015415" cy="4454954"/>
        </p:xfrm>
        <a:graphic>
          <a:graphicData uri="http://schemas.openxmlformats.org/drawingml/2006/table">
            <a:tbl>
              <a:tblPr firstRow="1" firstCol="1" bandRow="1"/>
              <a:tblGrid>
                <a:gridCol w="107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6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volk</a:t>
                      </a:r>
                      <a:endParaRPr lang="sl-SI" sz="11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sl-SI" sz="11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kočniki za žvečenje hrane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čebela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rastlinojedec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zajedavec</a:t>
                      </a:r>
                      <a:endParaRPr lang="sl-SI" sz="11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prašič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sl-SI" sz="11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zver</a:t>
                      </a:r>
                      <a:endParaRPr lang="sl-SI" sz="11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gepard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mesojedec</a:t>
                      </a:r>
                      <a:endParaRPr lang="sl-SI" sz="11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prežvekovalec </a:t>
                      </a:r>
                      <a:endParaRPr lang="sl-SI" sz="11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krava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sl-SI" sz="11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sladka medičina</a:t>
                      </a:r>
                      <a:endParaRPr lang="sl-SI" sz="11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trakulja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vsejedec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dobro vidijo, slišijo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koala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sl-SI" sz="1100" b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rastlinska in živalska hrana</a:t>
                      </a:r>
                      <a:endParaRPr lang="sl-SI" sz="11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670722"/>
            <a:ext cx="46875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Poveži besede v stolpcih.</a:t>
            </a:r>
            <a:endParaRPr kumimoji="0" lang="sl-SI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10" name="Raven povezovalnik 9"/>
          <p:cNvCxnSpPr/>
          <p:nvPr/>
        </p:nvCxnSpPr>
        <p:spPr>
          <a:xfrm>
            <a:off x="1547664" y="2060848"/>
            <a:ext cx="1440160" cy="1944216"/>
          </a:xfrm>
          <a:prstGeom prst="line">
            <a:avLst/>
          </a:prstGeom>
          <a:ln>
            <a:solidFill>
              <a:srgbClr val="964B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1700064" y="4005064"/>
            <a:ext cx="1287760" cy="0"/>
          </a:xfrm>
          <a:prstGeom prst="line">
            <a:avLst/>
          </a:prstGeom>
          <a:ln>
            <a:solidFill>
              <a:srgbClr val="964B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 flipV="1">
            <a:off x="1835696" y="4005064"/>
            <a:ext cx="1152128" cy="1296144"/>
          </a:xfrm>
          <a:prstGeom prst="line">
            <a:avLst/>
          </a:prstGeom>
          <a:ln>
            <a:solidFill>
              <a:srgbClr val="964B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1656151" y="2723024"/>
            <a:ext cx="122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 flipV="1">
            <a:off x="1637895" y="2723024"/>
            <a:ext cx="1242256" cy="18642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 flipV="1">
            <a:off x="1637895" y="2723024"/>
            <a:ext cx="1242256" cy="31542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>
            <a:off x="1700064" y="3356992"/>
            <a:ext cx="1399263" cy="19442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Raven povezovalnik 25"/>
          <p:cNvCxnSpPr/>
          <p:nvPr/>
        </p:nvCxnSpPr>
        <p:spPr>
          <a:xfrm>
            <a:off x="4139952" y="2723024"/>
            <a:ext cx="1656048" cy="19099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Raven povezovalnik 29"/>
          <p:cNvCxnSpPr/>
          <p:nvPr/>
        </p:nvCxnSpPr>
        <p:spPr>
          <a:xfrm flipV="1">
            <a:off x="4139952" y="2060848"/>
            <a:ext cx="1224000" cy="6621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Raven povezovalnik 31"/>
          <p:cNvCxnSpPr/>
          <p:nvPr/>
        </p:nvCxnSpPr>
        <p:spPr>
          <a:xfrm>
            <a:off x="4139952" y="2723024"/>
            <a:ext cx="1656048" cy="12820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Raven povezovalnik 33"/>
          <p:cNvCxnSpPr/>
          <p:nvPr/>
        </p:nvCxnSpPr>
        <p:spPr>
          <a:xfrm>
            <a:off x="3923928" y="4005064"/>
            <a:ext cx="1729639" cy="1260728"/>
          </a:xfrm>
          <a:prstGeom prst="line">
            <a:avLst/>
          </a:prstGeom>
          <a:ln>
            <a:solidFill>
              <a:srgbClr val="964B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Raven povezovalnik 35"/>
          <p:cNvCxnSpPr/>
          <p:nvPr/>
        </p:nvCxnSpPr>
        <p:spPr>
          <a:xfrm flipV="1">
            <a:off x="3923928" y="2723024"/>
            <a:ext cx="2088232" cy="1277104"/>
          </a:xfrm>
          <a:prstGeom prst="line">
            <a:avLst/>
          </a:prstGeom>
          <a:ln>
            <a:solidFill>
              <a:srgbClr val="964B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Raven povezovalnik 37"/>
          <p:cNvCxnSpPr/>
          <p:nvPr/>
        </p:nvCxnSpPr>
        <p:spPr>
          <a:xfrm flipV="1">
            <a:off x="3945538" y="3356992"/>
            <a:ext cx="2282646" cy="648072"/>
          </a:xfrm>
          <a:prstGeom prst="line">
            <a:avLst/>
          </a:prstGeom>
          <a:ln>
            <a:solidFill>
              <a:srgbClr val="964B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Raven povezovalnik 39"/>
          <p:cNvCxnSpPr/>
          <p:nvPr/>
        </p:nvCxnSpPr>
        <p:spPr>
          <a:xfrm>
            <a:off x="3862861" y="5301208"/>
            <a:ext cx="1501091" cy="57606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2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36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RASTLINOJEDCI</a:t>
            </a:r>
            <a:endParaRPr lang="sl-SI" sz="36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53906" y="1729131"/>
            <a:ext cx="2733675" cy="4114800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dirty="0">
                <a:latin typeface="Calibri" pitchFamily="34" charset="0"/>
                <a:cs typeface="Calibri" pitchFamily="34" charset="0"/>
              </a:rPr>
              <a:t>Rastlinojedci so živali, ki se hranijo z rastlinami. </a:t>
            </a:r>
            <a:endParaRPr lang="sl-SI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sl-SI" sz="1400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sl-SI" sz="2800" dirty="0">
                <a:latin typeface="Calibri" pitchFamily="34" charset="0"/>
                <a:cs typeface="Calibri" pitchFamily="34" charset="0"/>
              </a:rPr>
              <a:t>Rastlinojedci jedo različne dele rastlin.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03929" y="1700808"/>
            <a:ext cx="4752528" cy="3915966"/>
          </a:xfrm>
          <a:prstGeom prst="round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800" b="1" dirty="0">
                <a:solidFill>
                  <a:srgbClr val="003300"/>
                </a:solidFill>
                <a:latin typeface="Comic Sans MS" pitchFamily="66" charset="0"/>
              </a:rPr>
              <a:t>HRANA RASTLINOJEDCEV</a:t>
            </a:r>
            <a:r>
              <a:rPr lang="sl-SI" sz="2800" dirty="0">
                <a:solidFill>
                  <a:srgbClr val="003300"/>
                </a:solidFill>
                <a:latin typeface="Comic Sans MS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800" dirty="0">
                <a:solidFill>
                  <a:srgbClr val="003300"/>
                </a:solidFill>
                <a:latin typeface="Comic Sans MS" pitchFamily="66" charset="0"/>
              </a:rPr>
              <a:t>sveža </a:t>
            </a:r>
            <a:r>
              <a:rPr lang="sl-SI" sz="2800" dirty="0" smtClean="0">
                <a:solidFill>
                  <a:srgbClr val="003300"/>
                </a:solidFill>
                <a:latin typeface="Comic Sans MS" pitchFamily="66" charset="0"/>
              </a:rPr>
              <a:t>trava,</a:t>
            </a:r>
            <a:endParaRPr lang="sl-SI" sz="2800" dirty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800" dirty="0">
                <a:solidFill>
                  <a:srgbClr val="003300"/>
                </a:solidFill>
                <a:latin typeface="Comic Sans MS" pitchFamily="66" charset="0"/>
              </a:rPr>
              <a:t>sočni plodovi in </a:t>
            </a:r>
            <a:r>
              <a:rPr lang="sl-SI" sz="2800" dirty="0" smtClean="0">
                <a:solidFill>
                  <a:srgbClr val="003300"/>
                </a:solidFill>
                <a:latin typeface="Comic Sans MS" pitchFamily="66" charset="0"/>
              </a:rPr>
              <a:t>semena,</a:t>
            </a:r>
            <a:endParaRPr lang="sl-SI" sz="2800" dirty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800" dirty="0">
                <a:solidFill>
                  <a:srgbClr val="003300"/>
                </a:solidFill>
                <a:latin typeface="Comic Sans MS" pitchFamily="66" charset="0"/>
              </a:rPr>
              <a:t>s</a:t>
            </a:r>
            <a:r>
              <a:rPr lang="sl-SI" sz="2800" dirty="0" smtClean="0">
                <a:solidFill>
                  <a:srgbClr val="003300"/>
                </a:solidFill>
                <a:latin typeface="Comic Sans MS" pitchFamily="66" charset="0"/>
              </a:rPr>
              <a:t>veži listi,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800" dirty="0" smtClean="0">
                <a:solidFill>
                  <a:srgbClr val="003300"/>
                </a:solidFill>
                <a:latin typeface="Comic Sans MS" pitchFamily="66" charset="0"/>
              </a:rPr>
              <a:t>sladka medičina</a:t>
            </a:r>
            <a:r>
              <a:rPr lang="sl-SI" sz="2800" dirty="0">
                <a:solidFill>
                  <a:srgbClr val="0033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http://www.promoizlog.net/uploads/pics/zelena_tr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68176"/>
            <a:ext cx="1072164" cy="8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lifestylenatural.com/pool/71/710159-zen-bamboo-1324547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88901"/>
            <a:ext cx="1409184" cy="8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a/af/Eucalyptus_globulus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01770" y="5174401"/>
            <a:ext cx="969264" cy="1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1536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11561" y="696759"/>
            <a:ext cx="3384376" cy="129266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sl-SI" sz="2000" dirty="0">
                <a:solidFill>
                  <a:srgbClr val="075907"/>
                </a:solidFill>
                <a:latin typeface="Comic Sans MS" pitchFamily="66" charset="0"/>
              </a:rPr>
              <a:t>Krave, ovce, koze, konji, srne, jeleni, zajci, sloni, </a:t>
            </a:r>
            <a:r>
              <a:rPr lang="sl-SI" sz="2000" dirty="0" smtClean="0">
                <a:solidFill>
                  <a:srgbClr val="075907"/>
                </a:solidFill>
                <a:latin typeface="Comic Sans MS" pitchFamily="66" charset="0"/>
              </a:rPr>
              <a:t>žirafe ... </a:t>
            </a:r>
            <a:r>
              <a:rPr lang="sl-SI" sz="2000" dirty="0">
                <a:solidFill>
                  <a:srgbClr val="075907"/>
                </a:solidFill>
                <a:latin typeface="Comic Sans MS" pitchFamily="66" charset="0"/>
              </a:rPr>
              <a:t>so rastlinojedci. </a:t>
            </a:r>
            <a:endParaRPr lang="sl-SI" sz="2000" dirty="0" smtClean="0">
              <a:solidFill>
                <a:srgbClr val="075907"/>
              </a:solidFill>
              <a:latin typeface="Comic Sans MS" pitchFamily="66" charset="0"/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503548" y="4797152"/>
            <a:ext cx="8136904" cy="1532727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00B050"/>
              </a:gs>
              <a:gs pos="70000">
                <a:srgbClr val="FFFF00"/>
              </a:gs>
              <a:gs pos="100000">
                <a:srgbClr val="00B050"/>
              </a:gs>
            </a:gsLst>
            <a:lin ang="27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sl-SI" sz="2400" dirty="0" smtClean="0">
                <a:solidFill>
                  <a:srgbClr val="003300"/>
                </a:solidFill>
                <a:latin typeface="Comic Sans MS" pitchFamily="66" charset="0"/>
              </a:rPr>
              <a:t>Krave, ovce, koze, srne, jeleni sodijo tudi med </a:t>
            </a:r>
            <a:r>
              <a:rPr lang="sl-SI" sz="2400" b="1" dirty="0" smtClean="0">
                <a:solidFill>
                  <a:srgbClr val="003300"/>
                </a:solidFill>
                <a:latin typeface="Comic Sans MS" pitchFamily="66" charset="0"/>
              </a:rPr>
              <a:t>PREŽVEKOVALCE, </a:t>
            </a:r>
            <a:r>
              <a:rPr lang="sl-SI" sz="2400" dirty="0" smtClean="0">
                <a:solidFill>
                  <a:srgbClr val="003300"/>
                </a:solidFill>
                <a:latin typeface="Comic Sans MS" pitchFamily="66" charset="0"/>
              </a:rPr>
              <a:t>saj</a:t>
            </a:r>
            <a:r>
              <a:rPr lang="sl-SI" sz="2400" b="1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sl-SI" sz="2400" dirty="0" smtClean="0">
                <a:solidFill>
                  <a:srgbClr val="003300"/>
                </a:solidFill>
                <a:latin typeface="Comic Sans MS" pitchFamily="66" charset="0"/>
              </a:rPr>
              <a:t>zaužito </a:t>
            </a:r>
            <a:r>
              <a:rPr lang="sl-SI" sz="2400" dirty="0">
                <a:solidFill>
                  <a:srgbClr val="003300"/>
                </a:solidFill>
                <a:latin typeface="Comic Sans MS" pitchFamily="66" charset="0"/>
              </a:rPr>
              <a:t>rastlinsko krmo prežvečijo, da jo </a:t>
            </a:r>
            <a:r>
              <a:rPr lang="sl-SI" sz="2400" dirty="0" smtClean="0">
                <a:solidFill>
                  <a:srgbClr val="003300"/>
                </a:solidFill>
                <a:latin typeface="Comic Sans MS" pitchFamily="66" charset="0"/>
              </a:rPr>
              <a:t>prebavijo.</a:t>
            </a:r>
            <a:endParaRPr lang="sl-SI" sz="24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://web.bf.uni-lj.si/katedre/images/prezimovanje_pasnik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45" y="2576035"/>
            <a:ext cx="4814664" cy="20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148064" y="722958"/>
            <a:ext cx="2862063" cy="169277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sl-SI" sz="2000" dirty="0">
                <a:latin typeface="Comic Sans MS" pitchFamily="66" charset="0"/>
              </a:rPr>
              <a:t>Hranijo se s svežo ali suho travo, obirajo listje, glodajo lubje </a:t>
            </a:r>
            <a:r>
              <a:rPr lang="sl-SI" sz="2000" dirty="0" smtClean="0">
                <a:latin typeface="Comic Sans MS" pitchFamily="66" charset="0"/>
              </a:rPr>
              <a:t>dreves …</a:t>
            </a:r>
            <a:endParaRPr lang="sl-SI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83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0" fill="hold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83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0" fill="hold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77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77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777"/>
                            </p:stCondLst>
                            <p:childTnLst>
                              <p:par>
                                <p:cTn id="3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1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uiExpand="1" build="p" animBg="1"/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85800"/>
            <a:ext cx="5038725" cy="5486400"/>
          </a:xfrm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96136" y="2228672"/>
            <a:ext cx="288032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3000" dirty="0" smtClean="0">
                <a:latin typeface="Comic Sans MS" pitchFamily="66" charset="0"/>
              </a:rPr>
              <a:t>Veliko gozdnih </a:t>
            </a:r>
            <a:r>
              <a:rPr lang="sl-SI" sz="3000" dirty="0">
                <a:latin typeface="Comic Sans MS" pitchFamily="66" charset="0"/>
              </a:rPr>
              <a:t>živali, </a:t>
            </a:r>
            <a:r>
              <a:rPr lang="sl-SI" sz="3000" dirty="0" smtClean="0">
                <a:latin typeface="Comic Sans MS" pitchFamily="66" charset="0"/>
              </a:rPr>
              <a:t>ptic </a:t>
            </a:r>
            <a:r>
              <a:rPr lang="sl-SI" sz="3000" dirty="0">
                <a:latin typeface="Comic Sans MS" pitchFamily="66" charset="0"/>
              </a:rPr>
              <a:t>se </a:t>
            </a:r>
            <a:r>
              <a:rPr lang="sl-SI" sz="3000" dirty="0" smtClean="0">
                <a:latin typeface="Comic Sans MS" pitchFamily="66" charset="0"/>
              </a:rPr>
              <a:t>hrani </a:t>
            </a:r>
            <a:r>
              <a:rPr lang="sl-SI" sz="3000" dirty="0">
                <a:latin typeface="Comic Sans MS" pitchFamily="66" charset="0"/>
              </a:rPr>
              <a:t>s semeni in plodovi – žir, lešnik, </a:t>
            </a:r>
            <a:r>
              <a:rPr lang="sl-SI" sz="3000" dirty="0" smtClean="0">
                <a:latin typeface="Comic Sans MS" pitchFamily="66" charset="0"/>
              </a:rPr>
              <a:t>želod </a:t>
            </a:r>
            <a:r>
              <a:rPr lang="sl-SI" sz="3000" dirty="0">
                <a:latin typeface="Comic Sans MS" pitchFamily="66" charset="0"/>
              </a:rPr>
              <a:t>...</a:t>
            </a:r>
          </a:p>
        </p:txBody>
      </p:sp>
      <p:sp>
        <p:nvSpPr>
          <p:cNvPr id="4" name="Zaobljeni pravokotnik 3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63361" y="692696"/>
            <a:ext cx="324008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3000" dirty="0">
                <a:latin typeface="Comic Sans MS" pitchFamily="66" charset="0"/>
              </a:rPr>
              <a:t>Čebele, ose, sršeni, metulji, </a:t>
            </a:r>
            <a:r>
              <a:rPr lang="sl-SI" sz="3000" dirty="0" smtClean="0">
                <a:latin typeface="Comic Sans MS" pitchFamily="66" charset="0"/>
              </a:rPr>
              <a:t>kolibriji ...           se hranijo z medičino.</a:t>
            </a:r>
            <a:endParaRPr lang="sl-SI" sz="3000" dirty="0">
              <a:latin typeface="Comic Sans MS" pitchFamily="66" charset="0"/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362" name="Picture 2" descr="http://www.zenska.si/files/2012/03/photoxpress_3882076-660x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75926"/>
            <a:ext cx="3397027" cy="22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st.gdefon.ru/wallpapers_original/wallpapers/410044_ptica_kolibri_cvety_petuniya_makro_3872x2592_%28www.GdeFon.ru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6" y="3429000"/>
            <a:ext cx="4327847" cy="28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ailyfundose.net/wp-content/uploads/3d-Many-Butterfly-Animated-Anim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40" y="3399691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80920" cy="1143000"/>
          </a:xfrm>
        </p:spPr>
        <p:txBody>
          <a:bodyPr/>
          <a:lstStyle/>
          <a:p>
            <a:r>
              <a:rPr lang="sl-SI" sz="2800" b="1" dirty="0">
                <a:latin typeface="Comic Sans MS" pitchFamily="66" charset="0"/>
              </a:rPr>
              <a:t>Poznamo pa tudi prave izbirčneže med rastlinojedci, saj jedo samo eno vrsto hrane.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5949280"/>
            <a:ext cx="6984776" cy="504056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dirty="0">
                <a:latin typeface="Calibri" pitchFamily="34" charset="0"/>
                <a:cs typeface="Calibri" pitchFamily="34" charset="0"/>
              </a:rPr>
              <a:t>KOALA se hrani samo </a:t>
            </a:r>
            <a:r>
              <a:rPr lang="sl-SI" sz="2400" dirty="0" smtClean="0">
                <a:latin typeface="Calibri" pitchFamily="34" charset="0"/>
                <a:cs typeface="Calibri" pitchFamily="34" charset="0"/>
              </a:rPr>
              <a:t>z EVKALIPTUSOM</a:t>
            </a:r>
            <a:r>
              <a:rPr lang="sl-SI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00" y="1988840"/>
            <a:ext cx="5406601" cy="381642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22586"/>
            <a:ext cx="3460332" cy="237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sl-SI" sz="2800" dirty="0">
                <a:latin typeface="Comic Sans MS" pitchFamily="66" charset="0"/>
              </a:rPr>
              <a:t>Mnogi rastlinojedci imajo zobe oblikovane tako, da lahko hrano z njimi drobijo in meljejo.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84213" y="5300663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sekalci za trganje trave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516688" y="3213100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/>
              <a:t>kočniki za žvečenje trave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4427538" y="3573463"/>
            <a:ext cx="2089150" cy="5762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1403350" y="4724400"/>
            <a:ext cx="1008063" cy="5762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488449" y="5251876"/>
            <a:ext cx="33843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 dirty="0" smtClean="0">
                <a:latin typeface="Comic Sans MS" pitchFamily="66" charset="0"/>
              </a:rPr>
              <a:t>OKOSTJE GLAVE ZAJCA</a:t>
            </a:r>
            <a:endParaRPr lang="sl-SI" sz="2400" b="1" dirty="0">
              <a:latin typeface="Comic Sans MS" pitchFamily="66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5820" y="351351"/>
            <a:ext cx="7772400" cy="1143000"/>
          </a:xfrm>
        </p:spPr>
        <p:txBody>
          <a:bodyPr/>
          <a:lstStyle/>
          <a:p>
            <a:pPr algn="l"/>
            <a:r>
              <a:rPr lang="sl-SI" dirty="0" smtClean="0">
                <a:solidFill>
                  <a:srgbClr val="FF7733"/>
                </a:solidFill>
                <a:latin typeface="Cooper Black" pitchFamily="18" charset="0"/>
              </a:rPr>
              <a:t>MESOJEDCI</a:t>
            </a:r>
            <a:endParaRPr lang="sl-SI" dirty="0">
              <a:solidFill>
                <a:srgbClr val="FF7733"/>
              </a:solidFill>
              <a:latin typeface="Cooper Black" pitchFamily="18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479111"/>
            <a:ext cx="3671689" cy="4114800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dirty="0">
                <a:solidFill>
                  <a:srgbClr val="602000"/>
                </a:solidFill>
                <a:latin typeface="Comic Sans MS" pitchFamily="66" charset="0"/>
              </a:rPr>
              <a:t>Mesojedci so živali, ki se hranijo z živalmi</a:t>
            </a:r>
            <a:r>
              <a:rPr lang="sl-SI" sz="2800" dirty="0" smtClean="0">
                <a:solidFill>
                  <a:srgbClr val="602000"/>
                </a:solidFill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endParaRPr lang="sl-SI" sz="1200" dirty="0">
              <a:solidFill>
                <a:srgbClr val="602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sl-SI" sz="2800" dirty="0" smtClean="0">
              <a:solidFill>
                <a:srgbClr val="602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sl-SI" sz="2800" dirty="0" smtClean="0">
                <a:solidFill>
                  <a:srgbClr val="602000"/>
                </a:solidFill>
                <a:latin typeface="Comic Sans MS" pitchFamily="66" charset="0"/>
              </a:rPr>
              <a:t>Nekateri </a:t>
            </a:r>
            <a:r>
              <a:rPr lang="sl-SI" sz="2800" dirty="0">
                <a:solidFill>
                  <a:srgbClr val="602000"/>
                </a:solidFill>
                <a:latin typeface="Comic Sans MS" pitchFamily="66" charset="0"/>
              </a:rPr>
              <a:t>mesojedci jedo rastlinojede </a:t>
            </a:r>
            <a:r>
              <a:rPr lang="sl-SI" sz="2800" dirty="0" smtClean="0">
                <a:solidFill>
                  <a:srgbClr val="602000"/>
                </a:solidFill>
                <a:latin typeface="Comic Sans MS" pitchFamily="66" charset="0"/>
              </a:rPr>
              <a:t>živali, drugi </a:t>
            </a:r>
            <a:r>
              <a:rPr lang="sl-SI" sz="2800" dirty="0">
                <a:solidFill>
                  <a:srgbClr val="602000"/>
                </a:solidFill>
                <a:latin typeface="Comic Sans MS" pitchFamily="66" charset="0"/>
              </a:rPr>
              <a:t>pa živali, ki se tudi same hranijo z živalmi.</a:t>
            </a:r>
          </a:p>
        </p:txBody>
      </p:sp>
      <p:pic>
        <p:nvPicPr>
          <p:cNvPr id="3584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2550052" cy="2754056"/>
          </a:xfrm>
        </p:spPr>
      </p:pic>
      <p:sp>
        <p:nvSpPr>
          <p:cNvPr id="5" name="Zaobljeni pravokotnik 4"/>
          <p:cNvSpPr/>
          <p:nvPr/>
        </p:nvSpPr>
        <p:spPr>
          <a:xfrm>
            <a:off x="8532440" y="6699667"/>
            <a:ext cx="611560" cy="188640"/>
          </a:xfrm>
          <a:prstGeom prst="roundRect">
            <a:avLst/>
          </a:prstGeom>
          <a:solidFill>
            <a:srgbClr val="CC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976" y="931239"/>
            <a:ext cx="2839106" cy="189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Animated Ferre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9907"/>
            <a:ext cx="61912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živali</Template>
  <TotalTime>1020</TotalTime>
  <Words>794</Words>
  <Application>Microsoft Office PowerPoint</Application>
  <PresentationFormat>Diaprojekcija na zaslonu (4:3)</PresentationFormat>
  <Paragraphs>139</Paragraphs>
  <Slides>22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Comic Sans MS</vt:lpstr>
      <vt:lpstr>Cooper Black</vt:lpstr>
      <vt:lpstr>Snap ITC</vt:lpstr>
      <vt:lpstr>Times New Roman</vt:lpstr>
      <vt:lpstr>Diseño predeterminado</vt:lpstr>
      <vt:lpstr>PowerPointova predstavitev</vt:lpstr>
      <vt:lpstr>PowerPointova predstavitev</vt:lpstr>
      <vt:lpstr>RASTLINOJEDCI</vt:lpstr>
      <vt:lpstr>PowerPointova predstavitev</vt:lpstr>
      <vt:lpstr>PowerPointova predstavitev</vt:lpstr>
      <vt:lpstr>PowerPointova predstavitev</vt:lpstr>
      <vt:lpstr>Poznamo pa tudi prave izbirčneže med rastlinojedci, saj jedo samo eno vrsto hrane.</vt:lpstr>
      <vt:lpstr>Mnogi rastlinojedci imajo zobe oblikovane tako, da lahko hrano z njimi drobijo in meljejo.</vt:lpstr>
      <vt:lpstr>MESOJEDCI</vt:lpstr>
      <vt:lpstr>PowerPointova predstavitev</vt:lpstr>
      <vt:lpstr>PES IN MAČKA STA MESOJEDCA.</vt:lpstr>
      <vt:lpstr>Po svetu živijo tudi zelo veliki mesojedci, kot so severni medved, lev, leopard in tiger …</vt:lpstr>
      <vt:lpstr>Mesojedi so tudi vsi pajki, žabe in kače.</vt:lpstr>
      <vt:lpstr>PowerPointova predstavitev</vt:lpstr>
      <vt:lpstr>VSEJEDCI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EONA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 BITJA IZMENJUJEMO SNOVI Z OKOLICO IN JIH SPREMINJAJO</dc:title>
  <dc:creator>Franci Pavlin</dc:creator>
  <cp:lastModifiedBy>Marjeta</cp:lastModifiedBy>
  <cp:revision>40</cp:revision>
  <dcterms:created xsi:type="dcterms:W3CDTF">2011-08-04T15:48:57Z</dcterms:created>
  <dcterms:modified xsi:type="dcterms:W3CDTF">2020-03-27T18:13:27Z</dcterms:modified>
</cp:coreProperties>
</file>